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65" r:id="rId5"/>
    <p:sldId id="259" r:id="rId6"/>
    <p:sldId id="260" r:id="rId7"/>
    <p:sldId id="266" r:id="rId8"/>
    <p:sldId id="276" r:id="rId9"/>
    <p:sldId id="277" r:id="rId10"/>
    <p:sldId id="278" r:id="rId11"/>
    <p:sldId id="279" r:id="rId12"/>
    <p:sldId id="280" r:id="rId13"/>
    <p:sldId id="281" r:id="rId14"/>
    <p:sldId id="282" r:id="rId15"/>
    <p:sldId id="264" r:id="rId16"/>
    <p:sldId id="267" r:id="rId17"/>
    <p:sldId id="268" r:id="rId18"/>
    <p:sldId id="262" r:id="rId19"/>
    <p:sldId id="275" r:id="rId20"/>
    <p:sldId id="269" r:id="rId21"/>
    <p:sldId id="270" r:id="rId22"/>
    <p:sldId id="271" r:id="rId23"/>
    <p:sldId id="274" r:id="rId24"/>
    <p:sldId id="272"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2393" autoAdjust="0"/>
  </p:normalViewPr>
  <p:slideViewPr>
    <p:cSldViewPr snapToGrid="0">
      <p:cViewPr varScale="1">
        <p:scale>
          <a:sx n="72" d="100"/>
          <a:sy n="72"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7D96E56-6B7F-4F5A-BB01-28A8EFB9B023}"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4C9454-62DE-4D4E-8AFB-AA82F2670D76}">
      <dgm:prSet/>
      <dgm:spPr/>
      <dgm:t>
        <a:bodyPr/>
        <a:lstStyle/>
        <a:p>
          <a:pPr>
            <a:lnSpc>
              <a:spcPct val="100000"/>
            </a:lnSpc>
            <a:defRPr cap="all"/>
          </a:pPr>
          <a:r>
            <a:rPr lang="en-US"/>
            <a:t>Artificial intelligence can teach people how to play piano in 30 min ! </a:t>
          </a:r>
        </a:p>
      </dgm:t>
    </dgm:pt>
    <dgm:pt modelId="{7C282056-3194-4BB9-B1AD-CD637D889910}" type="parTrans" cxnId="{6270A48C-54CD-4359-9918-8EC645C97876}">
      <dgm:prSet/>
      <dgm:spPr/>
      <dgm:t>
        <a:bodyPr/>
        <a:lstStyle/>
        <a:p>
          <a:endParaRPr lang="en-US"/>
        </a:p>
      </dgm:t>
    </dgm:pt>
    <dgm:pt modelId="{34993AF3-DB03-4733-A28D-F217CB185416}" type="sibTrans" cxnId="{6270A48C-54CD-4359-9918-8EC645C97876}">
      <dgm:prSet/>
      <dgm:spPr/>
      <dgm:t>
        <a:bodyPr/>
        <a:lstStyle/>
        <a:p>
          <a:endParaRPr lang="en-US"/>
        </a:p>
      </dgm:t>
    </dgm:pt>
    <dgm:pt modelId="{D19A6211-DC7F-4C79-B243-C8A1369F224A}">
      <dgm:prSet/>
      <dgm:spPr/>
      <dgm:t>
        <a:bodyPr/>
        <a:lstStyle/>
        <a:p>
          <a:pPr>
            <a:lnSpc>
              <a:spcPct val="100000"/>
            </a:lnSpc>
            <a:defRPr cap="all"/>
          </a:pPr>
          <a:r>
            <a:rPr lang="en-US"/>
            <a:t>Gloves could be easier to use and modify depending on the needs of the user.</a:t>
          </a:r>
        </a:p>
      </dgm:t>
    </dgm:pt>
    <dgm:pt modelId="{0ABDA34D-4F37-40FC-A35E-25CEE4304E5E}" type="parTrans" cxnId="{8125C781-F828-478F-B32C-215533D90B0E}">
      <dgm:prSet/>
      <dgm:spPr/>
      <dgm:t>
        <a:bodyPr/>
        <a:lstStyle/>
        <a:p>
          <a:endParaRPr lang="en-US"/>
        </a:p>
      </dgm:t>
    </dgm:pt>
    <dgm:pt modelId="{1499B032-58BD-419A-94D6-48F5B35009FD}" type="sibTrans" cxnId="{8125C781-F828-478F-B32C-215533D90B0E}">
      <dgm:prSet/>
      <dgm:spPr/>
      <dgm:t>
        <a:bodyPr/>
        <a:lstStyle/>
        <a:p>
          <a:endParaRPr lang="en-US"/>
        </a:p>
      </dgm:t>
    </dgm:pt>
    <dgm:pt modelId="{90BA0E06-85F4-4987-A72D-7F5FD51CBD54}" type="pres">
      <dgm:prSet presAssocID="{B7D96E56-6B7F-4F5A-BB01-28A8EFB9B023}" presName="root" presStyleCnt="0">
        <dgm:presLayoutVars>
          <dgm:dir/>
          <dgm:resizeHandles val="exact"/>
        </dgm:presLayoutVars>
      </dgm:prSet>
      <dgm:spPr/>
    </dgm:pt>
    <dgm:pt modelId="{6D9070B0-10D2-457E-8C72-9C44A308ED03}" type="pres">
      <dgm:prSet presAssocID="{304C9454-62DE-4D4E-8AFB-AA82F2670D76}" presName="compNode" presStyleCnt="0"/>
      <dgm:spPr/>
    </dgm:pt>
    <dgm:pt modelId="{BDD3DAD1-7AB2-43EC-B0D2-CA2F48159DE0}" type="pres">
      <dgm:prSet presAssocID="{304C9454-62DE-4D4E-8AFB-AA82F2670D76}" presName="iconBgRect" presStyleLbl="bgShp" presStyleIdx="0" presStyleCnt="2"/>
      <dgm:spPr>
        <a:prstGeom prst="round2DiagRect">
          <a:avLst>
            <a:gd name="adj1" fmla="val 29727"/>
            <a:gd name="adj2" fmla="val 0"/>
          </a:avLst>
        </a:prstGeom>
      </dgm:spPr>
    </dgm:pt>
    <dgm:pt modelId="{A985E24C-1969-43F2-BFDD-0CBBA7474DD1}" type="pres">
      <dgm:prSet presAssocID="{304C9454-62DE-4D4E-8AFB-AA82F2670D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ano"/>
        </a:ext>
      </dgm:extLst>
    </dgm:pt>
    <dgm:pt modelId="{85C516FB-36E6-4DB0-884E-B64AE969D5AD}" type="pres">
      <dgm:prSet presAssocID="{304C9454-62DE-4D4E-8AFB-AA82F2670D76}" presName="spaceRect" presStyleCnt="0"/>
      <dgm:spPr/>
    </dgm:pt>
    <dgm:pt modelId="{81374AC7-FF8D-417A-913A-D4C5F36FC10C}" type="pres">
      <dgm:prSet presAssocID="{304C9454-62DE-4D4E-8AFB-AA82F2670D76}" presName="textRect" presStyleLbl="revTx" presStyleIdx="0" presStyleCnt="2">
        <dgm:presLayoutVars>
          <dgm:chMax val="1"/>
          <dgm:chPref val="1"/>
        </dgm:presLayoutVars>
      </dgm:prSet>
      <dgm:spPr/>
    </dgm:pt>
    <dgm:pt modelId="{ACE00170-6110-4951-8F90-4EFF4DA511F2}" type="pres">
      <dgm:prSet presAssocID="{34993AF3-DB03-4733-A28D-F217CB185416}" presName="sibTrans" presStyleCnt="0"/>
      <dgm:spPr/>
    </dgm:pt>
    <dgm:pt modelId="{6DB3EA75-2243-4953-99C6-622FD583F893}" type="pres">
      <dgm:prSet presAssocID="{D19A6211-DC7F-4C79-B243-C8A1369F224A}" presName="compNode" presStyleCnt="0"/>
      <dgm:spPr/>
    </dgm:pt>
    <dgm:pt modelId="{5F015221-6D39-480D-B9D1-DBC15B8AA008}" type="pres">
      <dgm:prSet presAssocID="{D19A6211-DC7F-4C79-B243-C8A1369F224A}" presName="iconBgRect" presStyleLbl="bgShp" presStyleIdx="1" presStyleCnt="2"/>
      <dgm:spPr>
        <a:prstGeom prst="round2DiagRect">
          <a:avLst>
            <a:gd name="adj1" fmla="val 29727"/>
            <a:gd name="adj2" fmla="val 0"/>
          </a:avLst>
        </a:prstGeom>
      </dgm:spPr>
    </dgm:pt>
    <dgm:pt modelId="{5DA874C6-7023-4B85-ACD9-118A37344608}" type="pres">
      <dgm:prSet presAssocID="{D19A6211-DC7F-4C79-B243-C8A1369F22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ttens"/>
        </a:ext>
      </dgm:extLst>
    </dgm:pt>
    <dgm:pt modelId="{9C580F08-769A-40DE-9972-753AED31E2E9}" type="pres">
      <dgm:prSet presAssocID="{D19A6211-DC7F-4C79-B243-C8A1369F224A}" presName="spaceRect" presStyleCnt="0"/>
      <dgm:spPr/>
    </dgm:pt>
    <dgm:pt modelId="{55B48B6A-84C4-44FD-BDF6-5EF2839C2B96}" type="pres">
      <dgm:prSet presAssocID="{D19A6211-DC7F-4C79-B243-C8A1369F224A}" presName="textRect" presStyleLbl="revTx" presStyleIdx="1" presStyleCnt="2">
        <dgm:presLayoutVars>
          <dgm:chMax val="1"/>
          <dgm:chPref val="1"/>
        </dgm:presLayoutVars>
      </dgm:prSet>
      <dgm:spPr/>
    </dgm:pt>
  </dgm:ptLst>
  <dgm:cxnLst>
    <dgm:cxn modelId="{E74D5D5B-743E-4E60-B66D-827E3FE1CA5E}" type="presOf" srcId="{304C9454-62DE-4D4E-8AFB-AA82F2670D76}" destId="{81374AC7-FF8D-417A-913A-D4C5F36FC10C}" srcOrd="0" destOrd="0" presId="urn:microsoft.com/office/officeart/2018/5/layout/IconLeafLabelList"/>
    <dgm:cxn modelId="{0B68AB41-0B7A-408A-8840-115B228F421F}" type="presOf" srcId="{D19A6211-DC7F-4C79-B243-C8A1369F224A}" destId="{55B48B6A-84C4-44FD-BDF6-5EF2839C2B96}" srcOrd="0" destOrd="0" presId="urn:microsoft.com/office/officeart/2018/5/layout/IconLeafLabelList"/>
    <dgm:cxn modelId="{8125C781-F828-478F-B32C-215533D90B0E}" srcId="{B7D96E56-6B7F-4F5A-BB01-28A8EFB9B023}" destId="{D19A6211-DC7F-4C79-B243-C8A1369F224A}" srcOrd="1" destOrd="0" parTransId="{0ABDA34D-4F37-40FC-A35E-25CEE4304E5E}" sibTransId="{1499B032-58BD-419A-94D6-48F5B35009FD}"/>
    <dgm:cxn modelId="{62E81686-C5C0-49E9-A524-0901E47D483F}" type="presOf" srcId="{B7D96E56-6B7F-4F5A-BB01-28A8EFB9B023}" destId="{90BA0E06-85F4-4987-A72D-7F5FD51CBD54}" srcOrd="0" destOrd="0" presId="urn:microsoft.com/office/officeart/2018/5/layout/IconLeafLabelList"/>
    <dgm:cxn modelId="{6270A48C-54CD-4359-9918-8EC645C97876}" srcId="{B7D96E56-6B7F-4F5A-BB01-28A8EFB9B023}" destId="{304C9454-62DE-4D4E-8AFB-AA82F2670D76}" srcOrd="0" destOrd="0" parTransId="{7C282056-3194-4BB9-B1AD-CD637D889910}" sibTransId="{34993AF3-DB03-4733-A28D-F217CB185416}"/>
    <dgm:cxn modelId="{5ED56B0E-43AE-4ECE-BEDD-E465821E5DC6}" type="presParOf" srcId="{90BA0E06-85F4-4987-A72D-7F5FD51CBD54}" destId="{6D9070B0-10D2-457E-8C72-9C44A308ED03}" srcOrd="0" destOrd="0" presId="urn:microsoft.com/office/officeart/2018/5/layout/IconLeafLabelList"/>
    <dgm:cxn modelId="{0323C864-4050-42F0-AE33-742A5BF07B1E}" type="presParOf" srcId="{6D9070B0-10D2-457E-8C72-9C44A308ED03}" destId="{BDD3DAD1-7AB2-43EC-B0D2-CA2F48159DE0}" srcOrd="0" destOrd="0" presId="urn:microsoft.com/office/officeart/2018/5/layout/IconLeafLabelList"/>
    <dgm:cxn modelId="{985F07BF-9FF3-430B-BF0A-681A8A4AC3B3}" type="presParOf" srcId="{6D9070B0-10D2-457E-8C72-9C44A308ED03}" destId="{A985E24C-1969-43F2-BFDD-0CBBA7474DD1}" srcOrd="1" destOrd="0" presId="urn:microsoft.com/office/officeart/2018/5/layout/IconLeafLabelList"/>
    <dgm:cxn modelId="{459FD2AB-E85A-4522-A432-EAE67EFCA6EF}" type="presParOf" srcId="{6D9070B0-10D2-457E-8C72-9C44A308ED03}" destId="{85C516FB-36E6-4DB0-884E-B64AE969D5AD}" srcOrd="2" destOrd="0" presId="urn:microsoft.com/office/officeart/2018/5/layout/IconLeafLabelList"/>
    <dgm:cxn modelId="{BDB55C8B-5E8A-4880-918F-98DA12243114}" type="presParOf" srcId="{6D9070B0-10D2-457E-8C72-9C44A308ED03}" destId="{81374AC7-FF8D-417A-913A-D4C5F36FC10C}" srcOrd="3" destOrd="0" presId="urn:microsoft.com/office/officeart/2018/5/layout/IconLeafLabelList"/>
    <dgm:cxn modelId="{8ACA1F60-95F9-4A8A-B9CC-C135A1CA6B6E}" type="presParOf" srcId="{90BA0E06-85F4-4987-A72D-7F5FD51CBD54}" destId="{ACE00170-6110-4951-8F90-4EFF4DA511F2}" srcOrd="1" destOrd="0" presId="urn:microsoft.com/office/officeart/2018/5/layout/IconLeafLabelList"/>
    <dgm:cxn modelId="{A0798E61-FDD0-4B0A-BB08-5D95C39B3A40}" type="presParOf" srcId="{90BA0E06-85F4-4987-A72D-7F5FD51CBD54}" destId="{6DB3EA75-2243-4953-99C6-622FD583F893}" srcOrd="2" destOrd="0" presId="urn:microsoft.com/office/officeart/2018/5/layout/IconLeafLabelList"/>
    <dgm:cxn modelId="{4AF8B397-8862-4137-81C0-92155481D4B6}" type="presParOf" srcId="{6DB3EA75-2243-4953-99C6-622FD583F893}" destId="{5F015221-6D39-480D-B9D1-DBC15B8AA008}" srcOrd="0" destOrd="0" presId="urn:microsoft.com/office/officeart/2018/5/layout/IconLeafLabelList"/>
    <dgm:cxn modelId="{75DEBB75-E2F0-4EB0-B344-776E82D5D1D8}" type="presParOf" srcId="{6DB3EA75-2243-4953-99C6-622FD583F893}" destId="{5DA874C6-7023-4B85-ACD9-118A37344608}" srcOrd="1" destOrd="0" presId="urn:microsoft.com/office/officeart/2018/5/layout/IconLeafLabelList"/>
    <dgm:cxn modelId="{95BA6A25-2D94-47DA-94C4-1E9E750B7D2E}" type="presParOf" srcId="{6DB3EA75-2243-4953-99C6-622FD583F893}" destId="{9C580F08-769A-40DE-9972-753AED31E2E9}" srcOrd="2" destOrd="0" presId="urn:microsoft.com/office/officeart/2018/5/layout/IconLeafLabelList"/>
    <dgm:cxn modelId="{6911DFE1-80B5-4393-BB94-156D73418201}" type="presParOf" srcId="{6DB3EA75-2243-4953-99C6-622FD583F893}" destId="{55B48B6A-84C4-44FD-BDF6-5EF2839C2B9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51BD72-E058-4FFC-9E43-67E48BD374F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CE4B7BB-C367-4DFB-B3C6-05BAD2EFAC51}">
      <dgm:prSet/>
      <dgm:spPr/>
      <dgm:t>
        <a:bodyPr/>
        <a:lstStyle/>
        <a:p>
          <a:r>
            <a:rPr lang="en-US"/>
            <a:t>Title: </a:t>
          </a:r>
          <a:r>
            <a:rPr lang="en-US" b="1"/>
            <a:t>Vibrating musical glove</a:t>
          </a:r>
          <a:endParaRPr lang="en-US"/>
        </a:p>
      </dgm:t>
    </dgm:pt>
    <dgm:pt modelId="{506FC710-C796-4060-B167-E6C86B1C1E46}" type="parTrans" cxnId="{EB763856-51D7-4F87-9F44-001FB656961D}">
      <dgm:prSet/>
      <dgm:spPr/>
      <dgm:t>
        <a:bodyPr/>
        <a:lstStyle/>
        <a:p>
          <a:endParaRPr lang="en-US"/>
        </a:p>
      </dgm:t>
    </dgm:pt>
    <dgm:pt modelId="{1AB8307F-6612-40E0-BEBB-B4A1673A1347}" type="sibTrans" cxnId="{EB763856-51D7-4F87-9F44-001FB656961D}">
      <dgm:prSet/>
      <dgm:spPr/>
      <dgm:t>
        <a:bodyPr/>
        <a:lstStyle/>
        <a:p>
          <a:endParaRPr lang="en-US"/>
        </a:p>
      </dgm:t>
    </dgm:pt>
    <dgm:pt modelId="{A4DA78FA-CDBE-4D3D-99E3-0AA8AB31379F}">
      <dgm:prSet/>
      <dgm:spPr/>
      <dgm:t>
        <a:bodyPr/>
        <a:lstStyle/>
        <a:p>
          <a:r>
            <a:rPr lang="en-US" dirty="0"/>
            <a:t>Algorithm: genetic algorithm</a:t>
          </a:r>
        </a:p>
      </dgm:t>
    </dgm:pt>
    <dgm:pt modelId="{2C661BA8-E23C-4B7A-8E6A-4F137C0C65FD}" type="parTrans" cxnId="{5A77F160-7DB4-43A5-851F-906A897C6FF1}">
      <dgm:prSet/>
      <dgm:spPr/>
      <dgm:t>
        <a:bodyPr/>
        <a:lstStyle/>
        <a:p>
          <a:endParaRPr lang="en-US"/>
        </a:p>
      </dgm:t>
    </dgm:pt>
    <dgm:pt modelId="{AED469D7-2540-43F6-80B3-B76C56C8A5F6}" type="sibTrans" cxnId="{5A77F160-7DB4-43A5-851F-906A897C6FF1}">
      <dgm:prSet/>
      <dgm:spPr/>
      <dgm:t>
        <a:bodyPr/>
        <a:lstStyle/>
        <a:p>
          <a:endParaRPr lang="en-US"/>
        </a:p>
      </dgm:t>
    </dgm:pt>
    <dgm:pt modelId="{5C48FA6E-985A-42D2-BB8E-5DF120B6E47B}">
      <dgm:prSet/>
      <dgm:spPr/>
      <dgm:t>
        <a:bodyPr/>
        <a:lstStyle/>
        <a:p>
          <a:r>
            <a:rPr lang="en-US"/>
            <a:t>Accuracy : 67.14%</a:t>
          </a:r>
        </a:p>
      </dgm:t>
    </dgm:pt>
    <dgm:pt modelId="{597545D1-BCCE-4A18-933B-360C355AE860}" type="parTrans" cxnId="{ADA2D62B-168C-4A11-9FA2-51B984BE6DBE}">
      <dgm:prSet/>
      <dgm:spPr/>
      <dgm:t>
        <a:bodyPr/>
        <a:lstStyle/>
        <a:p>
          <a:endParaRPr lang="en-US"/>
        </a:p>
      </dgm:t>
    </dgm:pt>
    <dgm:pt modelId="{E1839657-6CA3-4CF5-9BF6-C4037CAAAEA7}" type="sibTrans" cxnId="{ADA2D62B-168C-4A11-9FA2-51B984BE6DBE}">
      <dgm:prSet/>
      <dgm:spPr/>
      <dgm:t>
        <a:bodyPr/>
        <a:lstStyle/>
        <a:p>
          <a:endParaRPr lang="en-US"/>
        </a:p>
      </dgm:t>
    </dgm:pt>
    <dgm:pt modelId="{B6CC9693-4DCE-439E-BE2D-BAC99C7AD54F}" type="pres">
      <dgm:prSet presAssocID="{3251BD72-E058-4FFC-9E43-67E48BD374F3}" presName="linear" presStyleCnt="0">
        <dgm:presLayoutVars>
          <dgm:animLvl val="lvl"/>
          <dgm:resizeHandles val="exact"/>
        </dgm:presLayoutVars>
      </dgm:prSet>
      <dgm:spPr/>
    </dgm:pt>
    <dgm:pt modelId="{76E68694-23BD-44EC-AD1B-241D12305450}" type="pres">
      <dgm:prSet presAssocID="{3CE4B7BB-C367-4DFB-B3C6-05BAD2EFAC51}" presName="parentText" presStyleLbl="node1" presStyleIdx="0" presStyleCnt="3">
        <dgm:presLayoutVars>
          <dgm:chMax val="0"/>
          <dgm:bulletEnabled val="1"/>
        </dgm:presLayoutVars>
      </dgm:prSet>
      <dgm:spPr/>
    </dgm:pt>
    <dgm:pt modelId="{7579848B-5793-40D2-A126-9CF65A153D06}" type="pres">
      <dgm:prSet presAssocID="{1AB8307F-6612-40E0-BEBB-B4A1673A1347}" presName="spacer" presStyleCnt="0"/>
      <dgm:spPr/>
    </dgm:pt>
    <dgm:pt modelId="{6DEC1BA1-0D7A-4449-B8CA-D7823B85E02C}" type="pres">
      <dgm:prSet presAssocID="{A4DA78FA-CDBE-4D3D-99E3-0AA8AB31379F}" presName="parentText" presStyleLbl="node1" presStyleIdx="1" presStyleCnt="3">
        <dgm:presLayoutVars>
          <dgm:chMax val="0"/>
          <dgm:bulletEnabled val="1"/>
        </dgm:presLayoutVars>
      </dgm:prSet>
      <dgm:spPr/>
    </dgm:pt>
    <dgm:pt modelId="{3863BC9D-AFF8-49BC-872C-EE9479B9AE81}" type="pres">
      <dgm:prSet presAssocID="{AED469D7-2540-43F6-80B3-B76C56C8A5F6}" presName="spacer" presStyleCnt="0"/>
      <dgm:spPr/>
    </dgm:pt>
    <dgm:pt modelId="{AF7DD9E2-CFF6-43A0-9325-835F0C3D83CF}" type="pres">
      <dgm:prSet presAssocID="{5C48FA6E-985A-42D2-BB8E-5DF120B6E47B}" presName="parentText" presStyleLbl="node1" presStyleIdx="2" presStyleCnt="3">
        <dgm:presLayoutVars>
          <dgm:chMax val="0"/>
          <dgm:bulletEnabled val="1"/>
        </dgm:presLayoutVars>
      </dgm:prSet>
      <dgm:spPr/>
    </dgm:pt>
  </dgm:ptLst>
  <dgm:cxnLst>
    <dgm:cxn modelId="{ADA2D62B-168C-4A11-9FA2-51B984BE6DBE}" srcId="{3251BD72-E058-4FFC-9E43-67E48BD374F3}" destId="{5C48FA6E-985A-42D2-BB8E-5DF120B6E47B}" srcOrd="2" destOrd="0" parTransId="{597545D1-BCCE-4A18-933B-360C355AE860}" sibTransId="{E1839657-6CA3-4CF5-9BF6-C4037CAAAEA7}"/>
    <dgm:cxn modelId="{F3D0483D-1BB1-49CB-A5E9-4BD27D3C8C76}" type="presOf" srcId="{3CE4B7BB-C367-4DFB-B3C6-05BAD2EFAC51}" destId="{76E68694-23BD-44EC-AD1B-241D12305450}" srcOrd="0" destOrd="0" presId="urn:microsoft.com/office/officeart/2005/8/layout/vList2"/>
    <dgm:cxn modelId="{3FA5CA5F-4A6C-42E8-AB6E-8F40186D5858}" type="presOf" srcId="{5C48FA6E-985A-42D2-BB8E-5DF120B6E47B}" destId="{AF7DD9E2-CFF6-43A0-9325-835F0C3D83CF}" srcOrd="0" destOrd="0" presId="urn:microsoft.com/office/officeart/2005/8/layout/vList2"/>
    <dgm:cxn modelId="{5A77F160-7DB4-43A5-851F-906A897C6FF1}" srcId="{3251BD72-E058-4FFC-9E43-67E48BD374F3}" destId="{A4DA78FA-CDBE-4D3D-99E3-0AA8AB31379F}" srcOrd="1" destOrd="0" parTransId="{2C661BA8-E23C-4B7A-8E6A-4F137C0C65FD}" sibTransId="{AED469D7-2540-43F6-80B3-B76C56C8A5F6}"/>
    <dgm:cxn modelId="{EB763856-51D7-4F87-9F44-001FB656961D}" srcId="{3251BD72-E058-4FFC-9E43-67E48BD374F3}" destId="{3CE4B7BB-C367-4DFB-B3C6-05BAD2EFAC51}" srcOrd="0" destOrd="0" parTransId="{506FC710-C796-4060-B167-E6C86B1C1E46}" sibTransId="{1AB8307F-6612-40E0-BEBB-B4A1673A1347}"/>
    <dgm:cxn modelId="{6ED55180-D284-416C-B5FB-37583C673944}" type="presOf" srcId="{A4DA78FA-CDBE-4D3D-99E3-0AA8AB31379F}" destId="{6DEC1BA1-0D7A-4449-B8CA-D7823B85E02C}" srcOrd="0" destOrd="0" presId="urn:microsoft.com/office/officeart/2005/8/layout/vList2"/>
    <dgm:cxn modelId="{A3E397DA-E185-4AF8-A3EC-672C5BD0BC6C}" type="presOf" srcId="{3251BD72-E058-4FFC-9E43-67E48BD374F3}" destId="{B6CC9693-4DCE-439E-BE2D-BAC99C7AD54F}" srcOrd="0" destOrd="0" presId="urn:microsoft.com/office/officeart/2005/8/layout/vList2"/>
    <dgm:cxn modelId="{1F6729D9-6911-4638-8BE7-333B4D10E996}" type="presParOf" srcId="{B6CC9693-4DCE-439E-BE2D-BAC99C7AD54F}" destId="{76E68694-23BD-44EC-AD1B-241D12305450}" srcOrd="0" destOrd="0" presId="urn:microsoft.com/office/officeart/2005/8/layout/vList2"/>
    <dgm:cxn modelId="{232111B3-207C-4A3F-BF50-8D90405D1A2E}" type="presParOf" srcId="{B6CC9693-4DCE-439E-BE2D-BAC99C7AD54F}" destId="{7579848B-5793-40D2-A126-9CF65A153D06}" srcOrd="1" destOrd="0" presId="urn:microsoft.com/office/officeart/2005/8/layout/vList2"/>
    <dgm:cxn modelId="{F2F48216-960D-4951-B720-7A7F1F121F37}" type="presParOf" srcId="{B6CC9693-4DCE-439E-BE2D-BAC99C7AD54F}" destId="{6DEC1BA1-0D7A-4449-B8CA-D7823B85E02C}" srcOrd="2" destOrd="0" presId="urn:microsoft.com/office/officeart/2005/8/layout/vList2"/>
    <dgm:cxn modelId="{92E6790A-66C3-473C-9EE7-F9D844F11D0F}" type="presParOf" srcId="{B6CC9693-4DCE-439E-BE2D-BAC99C7AD54F}" destId="{3863BC9D-AFF8-49BC-872C-EE9479B9AE81}" srcOrd="3" destOrd="0" presId="urn:microsoft.com/office/officeart/2005/8/layout/vList2"/>
    <dgm:cxn modelId="{4AE9D606-42E4-4A99-94C0-E097BDF7D4DC}" type="presParOf" srcId="{B6CC9693-4DCE-439E-BE2D-BAC99C7AD54F}" destId="{AF7DD9E2-CFF6-43A0-9325-835F0C3D83C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3E48C8-13FA-4639-99F0-0D15E74F184B}"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535B4B7-8931-4DBE-AC95-1A2FA2951C23}">
      <dgm:prSet/>
      <dgm:spPr/>
      <dgm:t>
        <a:bodyPr/>
        <a:lstStyle/>
        <a:p>
          <a:r>
            <a:rPr lang="en-US"/>
            <a:t>First it creates a 2D array or accumulator (to hold values of two parameters) and it is set to zero initially.</a:t>
          </a:r>
        </a:p>
      </dgm:t>
    </dgm:pt>
    <dgm:pt modelId="{D8167068-9712-497A-B879-0281E296982E}" type="parTrans" cxnId="{689C4429-74FA-467B-9E81-32515E61F844}">
      <dgm:prSet/>
      <dgm:spPr/>
      <dgm:t>
        <a:bodyPr/>
        <a:lstStyle/>
        <a:p>
          <a:endParaRPr lang="en-US"/>
        </a:p>
      </dgm:t>
    </dgm:pt>
    <dgm:pt modelId="{068FE59D-DA2A-4FC6-A618-9A8A46413A22}" type="sibTrans" cxnId="{689C4429-74FA-467B-9E81-32515E61F844}">
      <dgm:prSet/>
      <dgm:spPr/>
      <dgm:t>
        <a:bodyPr/>
        <a:lstStyle/>
        <a:p>
          <a:endParaRPr lang="en-US"/>
        </a:p>
      </dgm:t>
    </dgm:pt>
    <dgm:pt modelId="{B8D18689-39A4-4B9D-990F-7A1A6E65FC89}">
      <dgm:prSet/>
      <dgm:spPr/>
      <dgm:t>
        <a:bodyPr/>
        <a:lstStyle/>
        <a:p>
          <a:r>
            <a:rPr lang="en-US"/>
            <a:t>Let rows denote the r and columns denote the (θ)theta.</a:t>
          </a:r>
        </a:p>
      </dgm:t>
    </dgm:pt>
    <dgm:pt modelId="{759EB27B-CE10-4BF9-9665-165F711CE830}" type="parTrans" cxnId="{854262F1-6548-4AD9-A639-68444EB14AEE}">
      <dgm:prSet/>
      <dgm:spPr/>
      <dgm:t>
        <a:bodyPr/>
        <a:lstStyle/>
        <a:p>
          <a:endParaRPr lang="en-US"/>
        </a:p>
      </dgm:t>
    </dgm:pt>
    <dgm:pt modelId="{9829FD2B-AF6D-479B-B084-A39C75FEB32A}" type="sibTrans" cxnId="{854262F1-6548-4AD9-A639-68444EB14AEE}">
      <dgm:prSet/>
      <dgm:spPr/>
      <dgm:t>
        <a:bodyPr/>
        <a:lstStyle/>
        <a:p>
          <a:endParaRPr lang="en-US"/>
        </a:p>
      </dgm:t>
    </dgm:pt>
    <dgm:pt modelId="{81A6DC84-EB04-4C19-ABDD-827BC894A963}">
      <dgm:prSet/>
      <dgm:spPr/>
      <dgm:t>
        <a:bodyPr/>
        <a:lstStyle/>
        <a:p>
          <a:r>
            <a:rPr lang="en-US" dirty="0"/>
            <a:t>Size of array depends on the accuracy I need. In my case  I want the accuracy of angles to be 1 degree, So I  need 180 columns</a:t>
          </a:r>
        </a:p>
      </dgm:t>
    </dgm:pt>
    <dgm:pt modelId="{CA85EE84-C1C3-49CC-A8B6-AD43F4FEB9CF}" type="parTrans" cxnId="{B2588103-FCAB-4077-9C8D-9D7880AC7AA7}">
      <dgm:prSet/>
      <dgm:spPr/>
      <dgm:t>
        <a:bodyPr/>
        <a:lstStyle/>
        <a:p>
          <a:endParaRPr lang="en-US"/>
        </a:p>
      </dgm:t>
    </dgm:pt>
    <dgm:pt modelId="{D62112C4-0C7B-4302-8623-B8B064C1B403}" type="sibTrans" cxnId="{B2588103-FCAB-4077-9C8D-9D7880AC7AA7}">
      <dgm:prSet/>
      <dgm:spPr/>
      <dgm:t>
        <a:bodyPr/>
        <a:lstStyle/>
        <a:p>
          <a:endParaRPr lang="en-US"/>
        </a:p>
      </dgm:t>
    </dgm:pt>
    <dgm:pt modelId="{16D95725-0C9A-407A-B17B-478E872E43E2}">
      <dgm:prSet/>
      <dgm:spPr/>
      <dgm:t>
        <a:bodyPr/>
        <a:lstStyle/>
        <a:p>
          <a:r>
            <a:rPr lang="en-US" dirty="0"/>
            <a:t>For r, the maximum distance possible is the diagonal length of the image. So taking one pixel accuracy, number of rows can be diagonal length of the image.</a:t>
          </a:r>
        </a:p>
      </dgm:t>
    </dgm:pt>
    <dgm:pt modelId="{C269EA9B-5061-47EC-AA15-98E6517DA662}" type="parTrans" cxnId="{27292BDE-E36F-4903-AA2D-030284CE137F}">
      <dgm:prSet/>
      <dgm:spPr/>
      <dgm:t>
        <a:bodyPr/>
        <a:lstStyle/>
        <a:p>
          <a:endParaRPr lang="en-US"/>
        </a:p>
      </dgm:t>
    </dgm:pt>
    <dgm:pt modelId="{AF3641E5-F3A9-4E6D-B351-73C63F3730BF}" type="sibTrans" cxnId="{27292BDE-E36F-4903-AA2D-030284CE137F}">
      <dgm:prSet/>
      <dgm:spPr/>
      <dgm:t>
        <a:bodyPr/>
        <a:lstStyle/>
        <a:p>
          <a:endParaRPr lang="en-US"/>
        </a:p>
      </dgm:t>
    </dgm:pt>
    <dgm:pt modelId="{B3547FF0-8B85-4806-8378-1EAF6771CC37}" type="pres">
      <dgm:prSet presAssocID="{5A3E48C8-13FA-4639-99F0-0D15E74F184B}" presName="root" presStyleCnt="0">
        <dgm:presLayoutVars>
          <dgm:dir/>
          <dgm:resizeHandles val="exact"/>
        </dgm:presLayoutVars>
      </dgm:prSet>
      <dgm:spPr/>
    </dgm:pt>
    <dgm:pt modelId="{D86236B3-1209-4589-B740-8EA94D329E64}" type="pres">
      <dgm:prSet presAssocID="{5A3E48C8-13FA-4639-99F0-0D15E74F184B}" presName="container" presStyleCnt="0">
        <dgm:presLayoutVars>
          <dgm:dir/>
          <dgm:resizeHandles val="exact"/>
        </dgm:presLayoutVars>
      </dgm:prSet>
      <dgm:spPr/>
    </dgm:pt>
    <dgm:pt modelId="{55F7844E-4EAA-4C70-BC23-2F15E6E1D8B1}" type="pres">
      <dgm:prSet presAssocID="{5535B4B7-8931-4DBE-AC95-1A2FA2951C23}" presName="compNode" presStyleCnt="0"/>
      <dgm:spPr/>
    </dgm:pt>
    <dgm:pt modelId="{9099FFC5-D38F-43F0-B5B9-729250314C33}" type="pres">
      <dgm:prSet presAssocID="{5535B4B7-8931-4DBE-AC95-1A2FA2951C23}" presName="iconBgRect" presStyleLbl="bgShp" presStyleIdx="0" presStyleCnt="4"/>
      <dgm:spPr/>
    </dgm:pt>
    <dgm:pt modelId="{0BC9BAED-1051-41FE-8003-5D3FEFDEBADC}" type="pres">
      <dgm:prSet presAssocID="{5535B4B7-8931-4DBE-AC95-1A2FA2951C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4ABB602B-4265-4D11-A2FA-B91F73C93F05}" type="pres">
      <dgm:prSet presAssocID="{5535B4B7-8931-4DBE-AC95-1A2FA2951C23}" presName="spaceRect" presStyleCnt="0"/>
      <dgm:spPr/>
    </dgm:pt>
    <dgm:pt modelId="{A3E2F317-C728-458F-86E4-73FD3C0CDF03}" type="pres">
      <dgm:prSet presAssocID="{5535B4B7-8931-4DBE-AC95-1A2FA2951C23}" presName="textRect" presStyleLbl="revTx" presStyleIdx="0" presStyleCnt="4">
        <dgm:presLayoutVars>
          <dgm:chMax val="1"/>
          <dgm:chPref val="1"/>
        </dgm:presLayoutVars>
      </dgm:prSet>
      <dgm:spPr/>
    </dgm:pt>
    <dgm:pt modelId="{2E1F2FA8-74C5-4AC6-8FDC-300D03B89AAF}" type="pres">
      <dgm:prSet presAssocID="{068FE59D-DA2A-4FC6-A618-9A8A46413A22}" presName="sibTrans" presStyleLbl="sibTrans2D1" presStyleIdx="0" presStyleCnt="0"/>
      <dgm:spPr/>
    </dgm:pt>
    <dgm:pt modelId="{6FAE6DA9-C2FF-47E3-8CFC-E41E01AD4CB4}" type="pres">
      <dgm:prSet presAssocID="{B8D18689-39A4-4B9D-990F-7A1A6E65FC89}" presName="compNode" presStyleCnt="0"/>
      <dgm:spPr/>
    </dgm:pt>
    <dgm:pt modelId="{CA9E710C-356C-4D09-945F-6768D8DF299C}" type="pres">
      <dgm:prSet presAssocID="{B8D18689-39A4-4B9D-990F-7A1A6E65FC89}" presName="iconBgRect" presStyleLbl="bgShp" presStyleIdx="1" presStyleCnt="4"/>
      <dgm:spPr/>
    </dgm:pt>
    <dgm:pt modelId="{F00FC287-4CA9-4E62-9C7E-42274F6194C9}" type="pres">
      <dgm:prSet presAssocID="{B8D18689-39A4-4B9D-990F-7A1A6E65FC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FC9AA79-EB23-4BEE-AE0A-2501D3188182}" type="pres">
      <dgm:prSet presAssocID="{B8D18689-39A4-4B9D-990F-7A1A6E65FC89}" presName="spaceRect" presStyleCnt="0"/>
      <dgm:spPr/>
    </dgm:pt>
    <dgm:pt modelId="{DDF11DC6-90EF-47DE-80E2-46AC93206F09}" type="pres">
      <dgm:prSet presAssocID="{B8D18689-39A4-4B9D-990F-7A1A6E65FC89}" presName="textRect" presStyleLbl="revTx" presStyleIdx="1" presStyleCnt="4">
        <dgm:presLayoutVars>
          <dgm:chMax val="1"/>
          <dgm:chPref val="1"/>
        </dgm:presLayoutVars>
      </dgm:prSet>
      <dgm:spPr/>
    </dgm:pt>
    <dgm:pt modelId="{7F5E3E94-BF26-4519-A65B-61F543A8F31B}" type="pres">
      <dgm:prSet presAssocID="{9829FD2B-AF6D-479B-B084-A39C75FEB32A}" presName="sibTrans" presStyleLbl="sibTrans2D1" presStyleIdx="0" presStyleCnt="0"/>
      <dgm:spPr/>
    </dgm:pt>
    <dgm:pt modelId="{DEB72F7E-9926-48AF-8042-CE08F9DDC182}" type="pres">
      <dgm:prSet presAssocID="{81A6DC84-EB04-4C19-ABDD-827BC894A963}" presName="compNode" presStyleCnt="0"/>
      <dgm:spPr/>
    </dgm:pt>
    <dgm:pt modelId="{3111EB3D-F946-41B1-BBF6-227D1122D4D5}" type="pres">
      <dgm:prSet presAssocID="{81A6DC84-EB04-4C19-ABDD-827BC894A963}" presName="iconBgRect" presStyleLbl="bgShp" presStyleIdx="2" presStyleCnt="4"/>
      <dgm:spPr/>
    </dgm:pt>
    <dgm:pt modelId="{42C9BFB3-DF30-4124-AEE2-38E87DB33D5C}" type="pres">
      <dgm:prSet presAssocID="{81A6DC84-EB04-4C19-ABDD-827BC894A9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57E1615E-8FFD-4DAF-B22A-E3770EB718DC}" type="pres">
      <dgm:prSet presAssocID="{81A6DC84-EB04-4C19-ABDD-827BC894A963}" presName="spaceRect" presStyleCnt="0"/>
      <dgm:spPr/>
    </dgm:pt>
    <dgm:pt modelId="{E6B34FB8-1421-4FE3-803C-F2025F9EF1F5}" type="pres">
      <dgm:prSet presAssocID="{81A6DC84-EB04-4C19-ABDD-827BC894A963}" presName="textRect" presStyleLbl="revTx" presStyleIdx="2" presStyleCnt="4">
        <dgm:presLayoutVars>
          <dgm:chMax val="1"/>
          <dgm:chPref val="1"/>
        </dgm:presLayoutVars>
      </dgm:prSet>
      <dgm:spPr/>
    </dgm:pt>
    <dgm:pt modelId="{0C891B69-D611-4223-BFAE-E316D8D0366F}" type="pres">
      <dgm:prSet presAssocID="{D62112C4-0C7B-4302-8623-B8B064C1B403}" presName="sibTrans" presStyleLbl="sibTrans2D1" presStyleIdx="0" presStyleCnt="0"/>
      <dgm:spPr/>
    </dgm:pt>
    <dgm:pt modelId="{F84AA26C-1B8B-4079-BABA-D9D6DD98FE3F}" type="pres">
      <dgm:prSet presAssocID="{16D95725-0C9A-407A-B17B-478E872E43E2}" presName="compNode" presStyleCnt="0"/>
      <dgm:spPr/>
    </dgm:pt>
    <dgm:pt modelId="{3D7812D8-38EC-40C5-A6CF-A7BFE6331CF1}" type="pres">
      <dgm:prSet presAssocID="{16D95725-0C9A-407A-B17B-478E872E43E2}" presName="iconBgRect" presStyleLbl="bgShp" presStyleIdx="3" presStyleCnt="4"/>
      <dgm:spPr/>
    </dgm:pt>
    <dgm:pt modelId="{A00D5AF3-5A6F-4E89-A876-21DE44E163F9}" type="pres">
      <dgm:prSet presAssocID="{16D95725-0C9A-407A-B17B-478E872E43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58269B18-10A8-4D2D-825C-1291DF60724F}" type="pres">
      <dgm:prSet presAssocID="{16D95725-0C9A-407A-B17B-478E872E43E2}" presName="spaceRect" presStyleCnt="0"/>
      <dgm:spPr/>
    </dgm:pt>
    <dgm:pt modelId="{0FBDDA85-BA97-47EC-BC2B-E2F6FB6D3E43}" type="pres">
      <dgm:prSet presAssocID="{16D95725-0C9A-407A-B17B-478E872E43E2}" presName="textRect" presStyleLbl="revTx" presStyleIdx="3" presStyleCnt="4">
        <dgm:presLayoutVars>
          <dgm:chMax val="1"/>
          <dgm:chPref val="1"/>
        </dgm:presLayoutVars>
      </dgm:prSet>
      <dgm:spPr/>
    </dgm:pt>
  </dgm:ptLst>
  <dgm:cxnLst>
    <dgm:cxn modelId="{5030CD02-9026-46EB-8F70-61800544224C}" type="presOf" srcId="{81A6DC84-EB04-4C19-ABDD-827BC894A963}" destId="{E6B34FB8-1421-4FE3-803C-F2025F9EF1F5}" srcOrd="0" destOrd="0" presId="urn:microsoft.com/office/officeart/2018/2/layout/IconCircleList"/>
    <dgm:cxn modelId="{B2588103-FCAB-4077-9C8D-9D7880AC7AA7}" srcId="{5A3E48C8-13FA-4639-99F0-0D15E74F184B}" destId="{81A6DC84-EB04-4C19-ABDD-827BC894A963}" srcOrd="2" destOrd="0" parTransId="{CA85EE84-C1C3-49CC-A8B6-AD43F4FEB9CF}" sibTransId="{D62112C4-0C7B-4302-8623-B8B064C1B403}"/>
    <dgm:cxn modelId="{7C51D31F-5DBC-48D1-B60E-945339F90205}" type="presOf" srcId="{5535B4B7-8931-4DBE-AC95-1A2FA2951C23}" destId="{A3E2F317-C728-458F-86E4-73FD3C0CDF03}" srcOrd="0" destOrd="0" presId="urn:microsoft.com/office/officeart/2018/2/layout/IconCircleList"/>
    <dgm:cxn modelId="{689C4429-74FA-467B-9E81-32515E61F844}" srcId="{5A3E48C8-13FA-4639-99F0-0D15E74F184B}" destId="{5535B4B7-8931-4DBE-AC95-1A2FA2951C23}" srcOrd="0" destOrd="0" parTransId="{D8167068-9712-497A-B879-0281E296982E}" sibTransId="{068FE59D-DA2A-4FC6-A618-9A8A46413A22}"/>
    <dgm:cxn modelId="{DF18372C-608B-431C-9583-3156FC8CD298}" type="presOf" srcId="{068FE59D-DA2A-4FC6-A618-9A8A46413A22}" destId="{2E1F2FA8-74C5-4AC6-8FDC-300D03B89AAF}" srcOrd="0" destOrd="0" presId="urn:microsoft.com/office/officeart/2018/2/layout/IconCircleList"/>
    <dgm:cxn modelId="{AC98025B-7331-45B9-8E74-FCEF50B9AB60}" type="presOf" srcId="{5A3E48C8-13FA-4639-99F0-0D15E74F184B}" destId="{B3547FF0-8B85-4806-8378-1EAF6771CC37}" srcOrd="0" destOrd="0" presId="urn:microsoft.com/office/officeart/2018/2/layout/IconCircleList"/>
    <dgm:cxn modelId="{CD9B76A1-9378-4454-A8A5-844D881597E9}" type="presOf" srcId="{16D95725-0C9A-407A-B17B-478E872E43E2}" destId="{0FBDDA85-BA97-47EC-BC2B-E2F6FB6D3E43}" srcOrd="0" destOrd="0" presId="urn:microsoft.com/office/officeart/2018/2/layout/IconCircleList"/>
    <dgm:cxn modelId="{B021AAAD-9E37-412D-A1DD-BB80E4950C4A}" type="presOf" srcId="{B8D18689-39A4-4B9D-990F-7A1A6E65FC89}" destId="{DDF11DC6-90EF-47DE-80E2-46AC93206F09}" srcOrd="0" destOrd="0" presId="urn:microsoft.com/office/officeart/2018/2/layout/IconCircleList"/>
    <dgm:cxn modelId="{AFA7ACC7-2739-4869-8A03-BDEA644DE524}" type="presOf" srcId="{D62112C4-0C7B-4302-8623-B8B064C1B403}" destId="{0C891B69-D611-4223-BFAE-E316D8D0366F}" srcOrd="0" destOrd="0" presId="urn:microsoft.com/office/officeart/2018/2/layout/IconCircleList"/>
    <dgm:cxn modelId="{27292BDE-E36F-4903-AA2D-030284CE137F}" srcId="{5A3E48C8-13FA-4639-99F0-0D15E74F184B}" destId="{16D95725-0C9A-407A-B17B-478E872E43E2}" srcOrd="3" destOrd="0" parTransId="{C269EA9B-5061-47EC-AA15-98E6517DA662}" sibTransId="{AF3641E5-F3A9-4E6D-B351-73C63F3730BF}"/>
    <dgm:cxn modelId="{854262F1-6548-4AD9-A639-68444EB14AEE}" srcId="{5A3E48C8-13FA-4639-99F0-0D15E74F184B}" destId="{B8D18689-39A4-4B9D-990F-7A1A6E65FC89}" srcOrd="1" destOrd="0" parTransId="{759EB27B-CE10-4BF9-9665-165F711CE830}" sibTransId="{9829FD2B-AF6D-479B-B084-A39C75FEB32A}"/>
    <dgm:cxn modelId="{7B49A7FC-C2E4-4FC5-A482-BBB4B3CDFD11}" type="presOf" srcId="{9829FD2B-AF6D-479B-B084-A39C75FEB32A}" destId="{7F5E3E94-BF26-4519-A65B-61F543A8F31B}" srcOrd="0" destOrd="0" presId="urn:microsoft.com/office/officeart/2018/2/layout/IconCircleList"/>
    <dgm:cxn modelId="{013681CB-0EB2-44C6-B794-3ECDC5F60AA6}" type="presParOf" srcId="{B3547FF0-8B85-4806-8378-1EAF6771CC37}" destId="{D86236B3-1209-4589-B740-8EA94D329E64}" srcOrd="0" destOrd="0" presId="urn:microsoft.com/office/officeart/2018/2/layout/IconCircleList"/>
    <dgm:cxn modelId="{C6D2B132-BEA3-4240-9699-45DC1D3A5A63}" type="presParOf" srcId="{D86236B3-1209-4589-B740-8EA94D329E64}" destId="{55F7844E-4EAA-4C70-BC23-2F15E6E1D8B1}" srcOrd="0" destOrd="0" presId="urn:microsoft.com/office/officeart/2018/2/layout/IconCircleList"/>
    <dgm:cxn modelId="{6E9EBC59-58B6-447E-8CEB-EE5C09311627}" type="presParOf" srcId="{55F7844E-4EAA-4C70-BC23-2F15E6E1D8B1}" destId="{9099FFC5-D38F-43F0-B5B9-729250314C33}" srcOrd="0" destOrd="0" presId="urn:microsoft.com/office/officeart/2018/2/layout/IconCircleList"/>
    <dgm:cxn modelId="{4E573B9B-21A5-4018-963F-CB34AE860E8B}" type="presParOf" srcId="{55F7844E-4EAA-4C70-BC23-2F15E6E1D8B1}" destId="{0BC9BAED-1051-41FE-8003-5D3FEFDEBADC}" srcOrd="1" destOrd="0" presId="urn:microsoft.com/office/officeart/2018/2/layout/IconCircleList"/>
    <dgm:cxn modelId="{014091F5-6DE2-46CC-9644-F409352123BE}" type="presParOf" srcId="{55F7844E-4EAA-4C70-BC23-2F15E6E1D8B1}" destId="{4ABB602B-4265-4D11-A2FA-B91F73C93F05}" srcOrd="2" destOrd="0" presId="urn:microsoft.com/office/officeart/2018/2/layout/IconCircleList"/>
    <dgm:cxn modelId="{C952CA63-7B78-429D-A16D-4FA63EAE58A8}" type="presParOf" srcId="{55F7844E-4EAA-4C70-BC23-2F15E6E1D8B1}" destId="{A3E2F317-C728-458F-86E4-73FD3C0CDF03}" srcOrd="3" destOrd="0" presId="urn:microsoft.com/office/officeart/2018/2/layout/IconCircleList"/>
    <dgm:cxn modelId="{BF33EA38-FDB0-497E-B918-CDBFC9DB1AF0}" type="presParOf" srcId="{D86236B3-1209-4589-B740-8EA94D329E64}" destId="{2E1F2FA8-74C5-4AC6-8FDC-300D03B89AAF}" srcOrd="1" destOrd="0" presId="urn:microsoft.com/office/officeart/2018/2/layout/IconCircleList"/>
    <dgm:cxn modelId="{FC86087D-74A4-43B9-BF81-D12D1455B9D6}" type="presParOf" srcId="{D86236B3-1209-4589-B740-8EA94D329E64}" destId="{6FAE6DA9-C2FF-47E3-8CFC-E41E01AD4CB4}" srcOrd="2" destOrd="0" presId="urn:microsoft.com/office/officeart/2018/2/layout/IconCircleList"/>
    <dgm:cxn modelId="{6F69CD4F-6ABE-434C-BB17-9D216CAAC0BF}" type="presParOf" srcId="{6FAE6DA9-C2FF-47E3-8CFC-E41E01AD4CB4}" destId="{CA9E710C-356C-4D09-945F-6768D8DF299C}" srcOrd="0" destOrd="0" presId="urn:microsoft.com/office/officeart/2018/2/layout/IconCircleList"/>
    <dgm:cxn modelId="{8B1B39FD-E022-44E4-9CE3-72A2489B3C30}" type="presParOf" srcId="{6FAE6DA9-C2FF-47E3-8CFC-E41E01AD4CB4}" destId="{F00FC287-4CA9-4E62-9C7E-42274F6194C9}" srcOrd="1" destOrd="0" presId="urn:microsoft.com/office/officeart/2018/2/layout/IconCircleList"/>
    <dgm:cxn modelId="{C164682C-F44A-4A72-95D8-EAFF6FEDDD74}" type="presParOf" srcId="{6FAE6DA9-C2FF-47E3-8CFC-E41E01AD4CB4}" destId="{8FC9AA79-EB23-4BEE-AE0A-2501D3188182}" srcOrd="2" destOrd="0" presId="urn:microsoft.com/office/officeart/2018/2/layout/IconCircleList"/>
    <dgm:cxn modelId="{3830CA48-716E-4C06-AFD0-728AA8871F3F}" type="presParOf" srcId="{6FAE6DA9-C2FF-47E3-8CFC-E41E01AD4CB4}" destId="{DDF11DC6-90EF-47DE-80E2-46AC93206F09}" srcOrd="3" destOrd="0" presId="urn:microsoft.com/office/officeart/2018/2/layout/IconCircleList"/>
    <dgm:cxn modelId="{12CC35BD-1D74-418C-A528-17E53A530704}" type="presParOf" srcId="{D86236B3-1209-4589-B740-8EA94D329E64}" destId="{7F5E3E94-BF26-4519-A65B-61F543A8F31B}" srcOrd="3" destOrd="0" presId="urn:microsoft.com/office/officeart/2018/2/layout/IconCircleList"/>
    <dgm:cxn modelId="{044F8783-F660-4100-8CCE-CDA9D3D8DA7C}" type="presParOf" srcId="{D86236B3-1209-4589-B740-8EA94D329E64}" destId="{DEB72F7E-9926-48AF-8042-CE08F9DDC182}" srcOrd="4" destOrd="0" presId="urn:microsoft.com/office/officeart/2018/2/layout/IconCircleList"/>
    <dgm:cxn modelId="{BDE61778-5AF2-46C0-A5B2-AFEB860414A3}" type="presParOf" srcId="{DEB72F7E-9926-48AF-8042-CE08F9DDC182}" destId="{3111EB3D-F946-41B1-BBF6-227D1122D4D5}" srcOrd="0" destOrd="0" presId="urn:microsoft.com/office/officeart/2018/2/layout/IconCircleList"/>
    <dgm:cxn modelId="{EF66676C-8D55-4F32-B407-F967EB9604D7}" type="presParOf" srcId="{DEB72F7E-9926-48AF-8042-CE08F9DDC182}" destId="{42C9BFB3-DF30-4124-AEE2-38E87DB33D5C}" srcOrd="1" destOrd="0" presId="urn:microsoft.com/office/officeart/2018/2/layout/IconCircleList"/>
    <dgm:cxn modelId="{1B2D4B8A-CE4C-4F70-92AC-D43ABB431B0D}" type="presParOf" srcId="{DEB72F7E-9926-48AF-8042-CE08F9DDC182}" destId="{57E1615E-8FFD-4DAF-B22A-E3770EB718DC}" srcOrd="2" destOrd="0" presId="urn:microsoft.com/office/officeart/2018/2/layout/IconCircleList"/>
    <dgm:cxn modelId="{877847CC-FC7A-4FD9-ABF9-6CFAE4452D37}" type="presParOf" srcId="{DEB72F7E-9926-48AF-8042-CE08F9DDC182}" destId="{E6B34FB8-1421-4FE3-803C-F2025F9EF1F5}" srcOrd="3" destOrd="0" presId="urn:microsoft.com/office/officeart/2018/2/layout/IconCircleList"/>
    <dgm:cxn modelId="{0F073FFF-9A78-4A89-AD29-7C464F69AA07}" type="presParOf" srcId="{D86236B3-1209-4589-B740-8EA94D329E64}" destId="{0C891B69-D611-4223-BFAE-E316D8D0366F}" srcOrd="5" destOrd="0" presId="urn:microsoft.com/office/officeart/2018/2/layout/IconCircleList"/>
    <dgm:cxn modelId="{05308DFF-DDB2-41D3-B124-04969C355CED}" type="presParOf" srcId="{D86236B3-1209-4589-B740-8EA94D329E64}" destId="{F84AA26C-1B8B-4079-BABA-D9D6DD98FE3F}" srcOrd="6" destOrd="0" presId="urn:microsoft.com/office/officeart/2018/2/layout/IconCircleList"/>
    <dgm:cxn modelId="{15C251D9-EBC1-408E-9673-C519EFB46915}" type="presParOf" srcId="{F84AA26C-1B8B-4079-BABA-D9D6DD98FE3F}" destId="{3D7812D8-38EC-40C5-A6CF-A7BFE6331CF1}" srcOrd="0" destOrd="0" presId="urn:microsoft.com/office/officeart/2018/2/layout/IconCircleList"/>
    <dgm:cxn modelId="{A5F1FCC7-938D-438B-BDD1-96E78790EFCB}" type="presParOf" srcId="{F84AA26C-1B8B-4079-BABA-D9D6DD98FE3F}" destId="{A00D5AF3-5A6F-4E89-A876-21DE44E163F9}" srcOrd="1" destOrd="0" presId="urn:microsoft.com/office/officeart/2018/2/layout/IconCircleList"/>
    <dgm:cxn modelId="{B2DA68BE-BDE6-4218-9C9C-64847A19C98A}" type="presParOf" srcId="{F84AA26C-1B8B-4079-BABA-D9D6DD98FE3F}" destId="{58269B18-10A8-4D2D-825C-1291DF60724F}" srcOrd="2" destOrd="0" presId="urn:microsoft.com/office/officeart/2018/2/layout/IconCircleList"/>
    <dgm:cxn modelId="{3FA3788D-3BDD-407D-9263-F70FF9267C68}" type="presParOf" srcId="{F84AA26C-1B8B-4079-BABA-D9D6DD98FE3F}" destId="{0FBDDA85-BA97-47EC-BC2B-E2F6FB6D3E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3DAD1-7AB2-43EC-B0D2-CA2F48159DE0}">
      <dsp:nvSpPr>
        <dsp:cNvPr id="0" name=""/>
        <dsp:cNvSpPr/>
      </dsp:nvSpPr>
      <dsp:spPr>
        <a:xfrm>
          <a:off x="637265" y="918443"/>
          <a:ext cx="1818562" cy="181856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85E24C-1969-43F2-BFDD-0CBBA7474DD1}">
      <dsp:nvSpPr>
        <dsp:cNvPr id="0" name=""/>
        <dsp:cNvSpPr/>
      </dsp:nvSpPr>
      <dsp:spPr>
        <a:xfrm>
          <a:off x="1024828" y="130600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374AC7-FF8D-417A-913A-D4C5F36FC10C}">
      <dsp:nvSpPr>
        <dsp:cNvPr id="0" name=""/>
        <dsp:cNvSpPr/>
      </dsp:nvSpPr>
      <dsp:spPr>
        <a:xfrm>
          <a:off x="55922" y="330344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Artificial intelligence can teach people how to play piano in 30 min ! </a:t>
          </a:r>
        </a:p>
      </dsp:txBody>
      <dsp:txXfrm>
        <a:off x="55922" y="3303444"/>
        <a:ext cx="2981250" cy="720000"/>
      </dsp:txXfrm>
    </dsp:sp>
    <dsp:sp modelId="{5F015221-6D39-480D-B9D1-DBC15B8AA008}">
      <dsp:nvSpPr>
        <dsp:cNvPr id="0" name=""/>
        <dsp:cNvSpPr/>
      </dsp:nvSpPr>
      <dsp:spPr>
        <a:xfrm>
          <a:off x="4140234" y="918443"/>
          <a:ext cx="1818562" cy="181856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874C6-7023-4B85-ACD9-118A37344608}">
      <dsp:nvSpPr>
        <dsp:cNvPr id="0" name=""/>
        <dsp:cNvSpPr/>
      </dsp:nvSpPr>
      <dsp:spPr>
        <a:xfrm>
          <a:off x="4527797" y="130600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B48B6A-84C4-44FD-BDF6-5EF2839C2B96}">
      <dsp:nvSpPr>
        <dsp:cNvPr id="0" name=""/>
        <dsp:cNvSpPr/>
      </dsp:nvSpPr>
      <dsp:spPr>
        <a:xfrm>
          <a:off x="3558890" y="330344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Gloves could be easier to use and modify depending on the needs of the user.</a:t>
          </a:r>
        </a:p>
      </dsp:txBody>
      <dsp:txXfrm>
        <a:off x="3558890" y="3303444"/>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68694-23BD-44EC-AD1B-241D12305450}">
      <dsp:nvSpPr>
        <dsp:cNvPr id="0" name=""/>
        <dsp:cNvSpPr/>
      </dsp:nvSpPr>
      <dsp:spPr>
        <a:xfrm>
          <a:off x="0" y="7688"/>
          <a:ext cx="6596063" cy="155961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Title: </a:t>
          </a:r>
          <a:r>
            <a:rPr lang="en-US" sz="4300" b="1" kern="1200"/>
            <a:t>Vibrating musical glove</a:t>
          </a:r>
          <a:endParaRPr lang="en-US" sz="4300" kern="1200"/>
        </a:p>
      </dsp:txBody>
      <dsp:txXfrm>
        <a:off x="76134" y="83822"/>
        <a:ext cx="6443795" cy="1407342"/>
      </dsp:txXfrm>
    </dsp:sp>
    <dsp:sp modelId="{6DEC1BA1-0D7A-4449-B8CA-D7823B85E02C}">
      <dsp:nvSpPr>
        <dsp:cNvPr id="0" name=""/>
        <dsp:cNvSpPr/>
      </dsp:nvSpPr>
      <dsp:spPr>
        <a:xfrm>
          <a:off x="0" y="1691138"/>
          <a:ext cx="6596063" cy="1559610"/>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Algorithm: genetic algorithm</a:t>
          </a:r>
        </a:p>
      </dsp:txBody>
      <dsp:txXfrm>
        <a:off x="76134" y="1767272"/>
        <a:ext cx="6443795" cy="1407342"/>
      </dsp:txXfrm>
    </dsp:sp>
    <dsp:sp modelId="{AF7DD9E2-CFF6-43A0-9325-835F0C3D83CF}">
      <dsp:nvSpPr>
        <dsp:cNvPr id="0" name=""/>
        <dsp:cNvSpPr/>
      </dsp:nvSpPr>
      <dsp:spPr>
        <a:xfrm>
          <a:off x="0" y="3374589"/>
          <a:ext cx="6596063" cy="155961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Accuracy : 67.14%</a:t>
          </a:r>
        </a:p>
      </dsp:txBody>
      <dsp:txXfrm>
        <a:off x="76134" y="3450723"/>
        <a:ext cx="6443795" cy="1407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9FFC5-D38F-43F0-B5B9-729250314C33}">
      <dsp:nvSpPr>
        <dsp:cNvPr id="0" name=""/>
        <dsp:cNvSpPr/>
      </dsp:nvSpPr>
      <dsp:spPr>
        <a:xfrm>
          <a:off x="77500" y="403107"/>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9BAED-1051-41FE-8003-5D3FEFDEBADC}">
      <dsp:nvSpPr>
        <dsp:cNvPr id="0" name=""/>
        <dsp:cNvSpPr/>
      </dsp:nvSpPr>
      <dsp:spPr>
        <a:xfrm>
          <a:off x="343428" y="669035"/>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E2F317-C728-458F-86E4-73FD3C0CDF03}">
      <dsp:nvSpPr>
        <dsp:cNvPr id="0" name=""/>
        <dsp:cNvSpPr/>
      </dsp:nvSpPr>
      <dsp:spPr>
        <a:xfrm>
          <a:off x="1615178" y="403107"/>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First it creates a 2D array or accumulator (to hold values of two parameters) and it is set to zero initially.</a:t>
          </a:r>
        </a:p>
      </dsp:txBody>
      <dsp:txXfrm>
        <a:off x="1615178" y="403107"/>
        <a:ext cx="2984904" cy="1266322"/>
      </dsp:txXfrm>
    </dsp:sp>
    <dsp:sp modelId="{CA9E710C-356C-4D09-945F-6768D8DF299C}">
      <dsp:nvSpPr>
        <dsp:cNvPr id="0" name=""/>
        <dsp:cNvSpPr/>
      </dsp:nvSpPr>
      <dsp:spPr>
        <a:xfrm>
          <a:off x="5120179" y="403107"/>
          <a:ext cx="1266322" cy="126632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FC287-4CA9-4E62-9C7E-42274F6194C9}">
      <dsp:nvSpPr>
        <dsp:cNvPr id="0" name=""/>
        <dsp:cNvSpPr/>
      </dsp:nvSpPr>
      <dsp:spPr>
        <a:xfrm>
          <a:off x="5386107" y="669035"/>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F11DC6-90EF-47DE-80E2-46AC93206F09}">
      <dsp:nvSpPr>
        <dsp:cNvPr id="0" name=""/>
        <dsp:cNvSpPr/>
      </dsp:nvSpPr>
      <dsp:spPr>
        <a:xfrm>
          <a:off x="6657857" y="403107"/>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Let rows denote the r and columns denote the (θ)theta.</a:t>
          </a:r>
        </a:p>
      </dsp:txBody>
      <dsp:txXfrm>
        <a:off x="6657857" y="403107"/>
        <a:ext cx="2984904" cy="1266322"/>
      </dsp:txXfrm>
    </dsp:sp>
    <dsp:sp modelId="{3111EB3D-F946-41B1-BBF6-227D1122D4D5}">
      <dsp:nvSpPr>
        <dsp:cNvPr id="0" name=""/>
        <dsp:cNvSpPr/>
      </dsp:nvSpPr>
      <dsp:spPr>
        <a:xfrm>
          <a:off x="77500" y="2353294"/>
          <a:ext cx="1266322" cy="126632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C9BFB3-DF30-4124-AEE2-38E87DB33D5C}">
      <dsp:nvSpPr>
        <dsp:cNvPr id="0" name=""/>
        <dsp:cNvSpPr/>
      </dsp:nvSpPr>
      <dsp:spPr>
        <a:xfrm>
          <a:off x="343428" y="2619221"/>
          <a:ext cx="734467" cy="734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B34FB8-1421-4FE3-803C-F2025F9EF1F5}">
      <dsp:nvSpPr>
        <dsp:cNvPr id="0" name=""/>
        <dsp:cNvSpPr/>
      </dsp:nvSpPr>
      <dsp:spPr>
        <a:xfrm>
          <a:off x="1615178" y="2353294"/>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Size of array depends on the accuracy I need. In my case  I want the accuracy of angles to be 1 degree, So I  need 180 columns</a:t>
          </a:r>
        </a:p>
      </dsp:txBody>
      <dsp:txXfrm>
        <a:off x="1615178" y="2353294"/>
        <a:ext cx="2984904" cy="1266322"/>
      </dsp:txXfrm>
    </dsp:sp>
    <dsp:sp modelId="{3D7812D8-38EC-40C5-A6CF-A7BFE6331CF1}">
      <dsp:nvSpPr>
        <dsp:cNvPr id="0" name=""/>
        <dsp:cNvSpPr/>
      </dsp:nvSpPr>
      <dsp:spPr>
        <a:xfrm>
          <a:off x="5120179" y="2353294"/>
          <a:ext cx="1266322" cy="126632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D5AF3-5A6F-4E89-A876-21DE44E163F9}">
      <dsp:nvSpPr>
        <dsp:cNvPr id="0" name=""/>
        <dsp:cNvSpPr/>
      </dsp:nvSpPr>
      <dsp:spPr>
        <a:xfrm>
          <a:off x="5386107" y="2619221"/>
          <a:ext cx="734467" cy="734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BDDA85-BA97-47EC-BC2B-E2F6FB6D3E43}">
      <dsp:nvSpPr>
        <dsp:cNvPr id="0" name=""/>
        <dsp:cNvSpPr/>
      </dsp:nvSpPr>
      <dsp:spPr>
        <a:xfrm>
          <a:off x="6657857" y="2353294"/>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For r, the maximum distance possible is the diagonal length of the image. So taking one pixel accuracy, number of rows can be diagonal length of the image.</a:t>
          </a:r>
        </a:p>
      </dsp:txBody>
      <dsp:txXfrm>
        <a:off x="6657857" y="2353294"/>
        <a:ext cx="2984904" cy="126632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2F289-468A-414D-8FFF-5E294315F82F}" type="datetimeFigureOut">
              <a:rPr lang="en-US" smtClean="0"/>
              <a:t>19-Aug-20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C9D18-3214-4CC9-A547-A8B062176F23}" type="slidenum">
              <a:rPr lang="en-US" smtClean="0"/>
              <a:t>‹#›</a:t>
            </a:fld>
            <a:endParaRPr lang="en-US"/>
          </a:p>
        </p:txBody>
      </p:sp>
    </p:spTree>
    <p:extLst>
      <p:ext uri="{BB962C8B-B14F-4D97-AF65-F5344CB8AC3E}">
        <p14:creationId xmlns:p14="http://schemas.microsoft.com/office/powerpoint/2010/main" val="831722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process on all the cells simultaneously, which gives it faster-processing speed</a:t>
            </a:r>
            <a:endParaRPr lang="en-US" dirty="0"/>
          </a:p>
        </p:txBody>
      </p:sp>
      <p:sp>
        <p:nvSpPr>
          <p:cNvPr id="4" name="Slide Number Placeholder 3"/>
          <p:cNvSpPr>
            <a:spLocks noGrp="1"/>
          </p:cNvSpPr>
          <p:nvPr>
            <p:ph type="sldNum" sz="quarter" idx="5"/>
          </p:nvPr>
        </p:nvSpPr>
        <p:spPr/>
        <p:txBody>
          <a:bodyPr/>
          <a:lstStyle/>
          <a:p>
            <a:fld id="{A8EC9D18-3214-4CC9-A547-A8B062176F23}" type="slidenum">
              <a:rPr lang="en-US" smtClean="0"/>
              <a:t>8</a:t>
            </a:fld>
            <a:endParaRPr lang="en-US"/>
          </a:p>
        </p:txBody>
      </p:sp>
    </p:spTree>
    <p:extLst>
      <p:ext uri="{BB962C8B-B14F-4D97-AF65-F5344CB8AC3E}">
        <p14:creationId xmlns:p14="http://schemas.microsoft.com/office/powerpoint/2010/main" val="1168313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there is no object present in the predicted boundary box then the confidence score should be 0, otherwise, it should be equal to </a:t>
            </a:r>
            <a:r>
              <a:rPr lang="en-US" sz="1200" b="0" i="0" kern="1200" dirty="0" err="1">
                <a:solidFill>
                  <a:schemeClr val="tx1"/>
                </a:solidFill>
                <a:effectLst/>
                <a:latin typeface="+mn-lt"/>
                <a:ea typeface="+mn-ea"/>
                <a:cs typeface="+mn-cs"/>
              </a:rPr>
              <a:t>IoU</a:t>
            </a:r>
            <a:endParaRPr lang="en-US" dirty="0"/>
          </a:p>
        </p:txBody>
      </p:sp>
      <p:sp>
        <p:nvSpPr>
          <p:cNvPr id="4" name="Slide Number Placeholder 3"/>
          <p:cNvSpPr>
            <a:spLocks noGrp="1"/>
          </p:cNvSpPr>
          <p:nvPr>
            <p:ph type="sldNum" sz="quarter" idx="5"/>
          </p:nvPr>
        </p:nvSpPr>
        <p:spPr/>
        <p:txBody>
          <a:bodyPr/>
          <a:lstStyle/>
          <a:p>
            <a:fld id="{A8EC9D18-3214-4CC9-A547-A8B062176F23}" type="slidenum">
              <a:rPr lang="en-US" smtClean="0"/>
              <a:t>12</a:t>
            </a:fld>
            <a:endParaRPr lang="en-US"/>
          </a:p>
        </p:txBody>
      </p:sp>
    </p:spTree>
    <p:extLst>
      <p:ext uri="{BB962C8B-B14F-4D97-AF65-F5344CB8AC3E}">
        <p14:creationId xmlns:p14="http://schemas.microsoft.com/office/powerpoint/2010/main" val="339134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Ĉ</a:t>
            </a:r>
            <a:r>
              <a:rPr lang="en-US" sz="1200" b="0" i="0" kern="1200" dirty="0">
                <a:solidFill>
                  <a:schemeClr val="tx1"/>
                </a:solidFill>
                <a:effectLst/>
                <a:latin typeface="+mn-lt"/>
                <a:ea typeface="+mn-ea"/>
                <a:cs typeface="+mn-cs"/>
              </a:rPr>
              <a:t> is the intersection over union of the predicted bounding box with the ground truth(back </a:t>
            </a:r>
            <a:r>
              <a:rPr lang="en-US" sz="1200" b="0" i="0" kern="1200" dirty="0" err="1">
                <a:solidFill>
                  <a:schemeClr val="tx1"/>
                </a:solidFill>
                <a:effectLst/>
                <a:latin typeface="+mn-lt"/>
                <a:ea typeface="+mn-ea"/>
                <a:cs typeface="+mn-cs"/>
              </a:rPr>
              <a:t>prograthion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8EC9D18-3214-4CC9-A547-A8B062176F23}" type="slidenum">
              <a:rPr lang="en-US" smtClean="0"/>
              <a:t>15</a:t>
            </a:fld>
            <a:endParaRPr lang="en-US"/>
          </a:p>
        </p:txBody>
      </p:sp>
    </p:spTree>
    <p:extLst>
      <p:ext uri="{BB962C8B-B14F-4D97-AF65-F5344CB8AC3E}">
        <p14:creationId xmlns:p14="http://schemas.microsoft.com/office/powerpoint/2010/main" val="3855437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0E076F0-2BD8-47D0-8113-184C9800AFE4}" type="datetimeFigureOut">
              <a:rPr lang="en-US" smtClean="0"/>
              <a:t>19-Aug-20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30B9B-E4B7-4E6E-89D0-F9D44C84B8D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42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076F0-2BD8-47D0-8113-184C9800AFE4}" type="datetimeFigureOut">
              <a:rPr lang="en-US" smtClean="0"/>
              <a:t>19-Aug-20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1810323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076F0-2BD8-47D0-8113-184C9800AFE4}" type="datetimeFigureOut">
              <a:rPr lang="en-US" smtClean="0"/>
              <a:t>19-Aug-20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30B9B-E4B7-4E6E-89D0-F9D44C84B8DE}"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83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076F0-2BD8-47D0-8113-184C9800AFE4}" type="datetimeFigureOut">
              <a:rPr lang="en-US" smtClean="0"/>
              <a:t>19-Aug-20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1220301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076F0-2BD8-47D0-8113-184C9800AFE4}" type="datetimeFigureOut">
              <a:rPr lang="en-US" smtClean="0"/>
              <a:t>19-Aug-20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530B9B-E4B7-4E6E-89D0-F9D44C84B8D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02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076F0-2BD8-47D0-8113-184C9800AFE4}" type="datetimeFigureOut">
              <a:rPr lang="en-US" smtClean="0"/>
              <a:t>19-Aug-20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214595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E076F0-2BD8-47D0-8113-184C9800AFE4}" type="datetimeFigureOut">
              <a:rPr lang="en-US" smtClean="0"/>
              <a:t>19-Aug-20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423478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076F0-2BD8-47D0-8113-184C9800AFE4}" type="datetimeFigureOut">
              <a:rPr lang="en-US" smtClean="0"/>
              <a:t>19-Aug-20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86361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076F0-2BD8-47D0-8113-184C9800AFE4}" type="datetimeFigureOut">
              <a:rPr lang="en-US" smtClean="0"/>
              <a:t>19-Aug-20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241434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E076F0-2BD8-47D0-8113-184C9800AFE4}" type="datetimeFigureOut">
              <a:rPr lang="en-US" smtClean="0"/>
              <a:t>19-Aug-20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530B9B-E4B7-4E6E-89D0-F9D44C84B8DE}" type="slidenum">
              <a:rPr lang="en-US" smtClean="0"/>
              <a:t>‹#›</a:t>
            </a:fld>
            <a:endParaRPr lang="en-US"/>
          </a:p>
        </p:txBody>
      </p:sp>
    </p:spTree>
    <p:extLst>
      <p:ext uri="{BB962C8B-B14F-4D97-AF65-F5344CB8AC3E}">
        <p14:creationId xmlns:p14="http://schemas.microsoft.com/office/powerpoint/2010/main" val="2159006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E076F0-2BD8-47D0-8113-184C9800AFE4}" type="datetimeFigureOut">
              <a:rPr lang="en-US" smtClean="0"/>
              <a:t>19-Aug-20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530B9B-E4B7-4E6E-89D0-F9D44C84B8D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72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0E076F0-2BD8-47D0-8113-184C9800AFE4}" type="datetimeFigureOut">
              <a:rPr lang="en-US" smtClean="0"/>
              <a:t>19-Aug-20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E530B9B-E4B7-4E6E-89D0-F9D44C84B8DE}"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705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9ABC736F-FD1E-4980-876D-E5C38773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8D98EE46-797C-45B8-8337-491B94E05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20CD-74B5-4A73-B1B5-76A471DEB559}"/>
              </a:ext>
            </a:extLst>
          </p:cNvPr>
          <p:cNvSpPr>
            <a:spLocks noGrp="1"/>
          </p:cNvSpPr>
          <p:nvPr>
            <p:ph type="ctrTitle"/>
          </p:nvPr>
        </p:nvSpPr>
        <p:spPr>
          <a:xfrm>
            <a:off x="634501" y="640080"/>
            <a:ext cx="4019429" cy="3339348"/>
          </a:xfrm>
        </p:spPr>
        <p:txBody>
          <a:bodyPr anchor="b">
            <a:normAutofit/>
          </a:bodyPr>
          <a:lstStyle/>
          <a:p>
            <a:r>
              <a:rPr lang="en-US" sz="4400">
                <a:solidFill>
                  <a:srgbClr val="FFFFFF"/>
                </a:solidFill>
              </a:rPr>
              <a:t>Piano Touch</a:t>
            </a:r>
          </a:p>
        </p:txBody>
      </p:sp>
      <p:sp>
        <p:nvSpPr>
          <p:cNvPr id="3" name="Subtitle 2">
            <a:extLst>
              <a:ext uri="{FF2B5EF4-FFF2-40B4-BE49-F238E27FC236}">
                <a16:creationId xmlns:a16="http://schemas.microsoft.com/office/drawing/2014/main" id="{D0F3FC23-2464-4A49-9F0B-04ED1D07567D}"/>
              </a:ext>
            </a:extLst>
          </p:cNvPr>
          <p:cNvSpPr>
            <a:spLocks noGrp="1"/>
          </p:cNvSpPr>
          <p:nvPr>
            <p:ph type="subTitle" idx="1"/>
          </p:nvPr>
        </p:nvSpPr>
        <p:spPr>
          <a:xfrm>
            <a:off x="638921" y="4315017"/>
            <a:ext cx="4015009" cy="1893939"/>
          </a:xfrm>
        </p:spPr>
        <p:txBody>
          <a:bodyPr anchor="t">
            <a:normAutofit/>
          </a:bodyPr>
          <a:lstStyle/>
          <a:p>
            <a:pPr algn="r"/>
            <a:r>
              <a:rPr lang="en-US" sz="1600">
                <a:solidFill>
                  <a:srgbClr val="FFFFFF"/>
                </a:solidFill>
              </a:rPr>
              <a:t>AhmedKhawaga 141157</a:t>
            </a:r>
          </a:p>
          <a:p>
            <a:pPr algn="r"/>
            <a:endParaRPr lang="en-US" sz="1600">
              <a:solidFill>
                <a:srgbClr val="FFFFFF"/>
              </a:solidFill>
            </a:endParaRPr>
          </a:p>
        </p:txBody>
      </p:sp>
      <p:cxnSp>
        <p:nvCxnSpPr>
          <p:cNvPr id="20" name="Straight Connector 11">
            <a:extLst>
              <a:ext uri="{FF2B5EF4-FFF2-40B4-BE49-F238E27FC236}">
                <a16:creationId xmlns:a16="http://schemas.microsoft.com/office/drawing/2014/main" id="{4E4CA735-62CB-4665-AA7D-4A259E3F7C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4156010"/>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3915B512-930A-40F0-82A6-4895B71A9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242148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118D4-1B13-4177-8256-4B505646C0D8}"/>
              </a:ext>
            </a:extLst>
          </p:cNvPr>
          <p:cNvSpPr>
            <a:spLocks noGrp="1"/>
          </p:cNvSpPr>
          <p:nvPr>
            <p:ph type="title"/>
          </p:nvPr>
        </p:nvSpPr>
        <p:spPr>
          <a:xfrm>
            <a:off x="1024129" y="585216"/>
            <a:ext cx="3779085" cy="1499616"/>
          </a:xfrm>
        </p:spPr>
        <p:txBody>
          <a:bodyPr>
            <a:normAutofit/>
          </a:bodyPr>
          <a:lstStyle/>
          <a:p>
            <a:r>
              <a:rPr lang="en-US" sz="3100" b="1">
                <a:solidFill>
                  <a:srgbClr val="FFFFFF"/>
                </a:solidFill>
              </a:rPr>
              <a:t>Intersection over Union (IoU) Equation.</a:t>
            </a:r>
            <a:br>
              <a:rPr lang="en-US" sz="3100" b="1">
                <a:solidFill>
                  <a:srgbClr val="FFFFFF"/>
                </a:solidFill>
              </a:rPr>
            </a:br>
            <a:endParaRPr lang="en-US" sz="3100">
              <a:solidFill>
                <a:srgbClr val="FFFFFF"/>
              </a:solidFill>
            </a:endParaRPr>
          </a:p>
        </p:txBody>
      </p:sp>
      <p:cxnSp>
        <p:nvCxnSpPr>
          <p:cNvPr id="20" name="Straight Connector 19">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2077CA-67C8-4546-835A-9CE1669F973D}"/>
              </a:ext>
            </a:extLst>
          </p:cNvPr>
          <p:cNvSpPr>
            <a:spLocks noGrp="1"/>
          </p:cNvSpPr>
          <p:nvPr>
            <p:ph idx="1"/>
          </p:nvPr>
        </p:nvSpPr>
        <p:spPr>
          <a:xfrm>
            <a:off x="1024129" y="2286000"/>
            <a:ext cx="3791711" cy="3931920"/>
          </a:xfrm>
        </p:spPr>
        <p:txBody>
          <a:bodyPr>
            <a:normAutofit/>
          </a:bodyPr>
          <a:lstStyle/>
          <a:p>
            <a:r>
              <a:rPr lang="en-US" b="1">
                <a:solidFill>
                  <a:srgbClr val="FFFFFF"/>
                </a:solidFill>
              </a:rPr>
              <a:t>IoU = Area of intersection / Area of Union</a:t>
            </a:r>
            <a:endParaRPr lang="en-US">
              <a:solidFill>
                <a:srgbClr val="FFFFFF"/>
              </a:solidFill>
            </a:endParaRPr>
          </a:p>
        </p:txBody>
      </p:sp>
      <p:pic>
        <p:nvPicPr>
          <p:cNvPr id="8" name="Content Placeholder 4" descr="A picture containing bird&#10;&#10;Description automatically generated">
            <a:extLst>
              <a:ext uri="{FF2B5EF4-FFF2-40B4-BE49-F238E27FC236}">
                <a16:creationId xmlns:a16="http://schemas.microsoft.com/office/drawing/2014/main" id="{B8376391-CDF4-4AD2-B14A-98D915464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40156"/>
            <a:ext cx="5455921" cy="2777688"/>
          </a:xfrm>
          <a:prstGeom prst="rect">
            <a:avLst/>
          </a:prstGeom>
        </p:spPr>
      </p:pic>
    </p:spTree>
    <p:extLst>
      <p:ext uri="{BB962C8B-B14F-4D97-AF65-F5344CB8AC3E}">
        <p14:creationId xmlns:p14="http://schemas.microsoft.com/office/powerpoint/2010/main" val="287299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EBBB1-13AC-47A6-B233-7223898AC4D2}"/>
              </a:ext>
            </a:extLst>
          </p:cNvPr>
          <p:cNvSpPr>
            <a:spLocks noGrp="1"/>
          </p:cNvSpPr>
          <p:nvPr>
            <p:ph type="title"/>
          </p:nvPr>
        </p:nvSpPr>
        <p:spPr>
          <a:xfrm>
            <a:off x="964788" y="804333"/>
            <a:ext cx="3391900" cy="5249334"/>
          </a:xfrm>
        </p:spPr>
        <p:txBody>
          <a:bodyPr>
            <a:normAutofit/>
          </a:bodyPr>
          <a:lstStyle/>
          <a:p>
            <a:pPr algn="r"/>
            <a:r>
              <a:rPr lang="en-US" b="1" dirty="0">
                <a:solidFill>
                  <a:srgbClr val="FFFFFF"/>
                </a:solidFill>
              </a:rPr>
              <a:t>Confidence Score.</a:t>
            </a:r>
            <a:br>
              <a:rPr lang="en-US" b="1"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7F6F9592-CAF3-4B3C-8608-6729A6E78D41}"/>
              </a:ext>
            </a:extLst>
          </p:cNvPr>
          <p:cNvSpPr>
            <a:spLocks noGrp="1"/>
          </p:cNvSpPr>
          <p:nvPr>
            <p:ph idx="1"/>
          </p:nvPr>
        </p:nvSpPr>
        <p:spPr>
          <a:xfrm>
            <a:off x="4951048" y="804333"/>
            <a:ext cx="6306003" cy="5249334"/>
          </a:xfrm>
        </p:spPr>
        <p:txBody>
          <a:bodyPr anchor="ctr">
            <a:normAutofit/>
          </a:bodyPr>
          <a:lstStyle/>
          <a:p>
            <a:r>
              <a:rPr lang="en-US" dirty="0"/>
              <a:t>Yolo model calculates the confidence score for each boundary box associated with a cell. This confidence score tells how confident the model is about capturing the object and how accurately (closest to the object) captured by a given boundary box</a:t>
            </a:r>
          </a:p>
        </p:txBody>
      </p:sp>
    </p:spTree>
    <p:extLst>
      <p:ext uri="{BB962C8B-B14F-4D97-AF65-F5344CB8AC3E}">
        <p14:creationId xmlns:p14="http://schemas.microsoft.com/office/powerpoint/2010/main" val="4187546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6AC42-D303-46D4-9656-23A6E4F81446}"/>
              </a:ext>
            </a:extLst>
          </p:cNvPr>
          <p:cNvSpPr>
            <a:spLocks noGrp="1"/>
          </p:cNvSpPr>
          <p:nvPr>
            <p:ph type="title"/>
          </p:nvPr>
        </p:nvSpPr>
        <p:spPr>
          <a:xfrm>
            <a:off x="964788" y="804333"/>
            <a:ext cx="3391900" cy="5249334"/>
          </a:xfrm>
        </p:spPr>
        <p:txBody>
          <a:bodyPr>
            <a:normAutofit/>
          </a:bodyPr>
          <a:lstStyle/>
          <a:p>
            <a:pPr algn="r"/>
            <a:r>
              <a:rPr lang="en-US" b="1">
                <a:solidFill>
                  <a:srgbClr val="FFFFFF"/>
                </a:solidFill>
              </a:rPr>
              <a:t>Confidence Score Equation.	</a:t>
            </a:r>
            <a:endParaRPr lang="en-US">
              <a:solidFill>
                <a:srgbClr val="FFFFFF"/>
              </a:solidFill>
            </a:endParaRPr>
          </a:p>
        </p:txBody>
      </p:sp>
      <p:sp>
        <p:nvSpPr>
          <p:cNvPr id="3" name="Content Placeholder 2">
            <a:extLst>
              <a:ext uri="{FF2B5EF4-FFF2-40B4-BE49-F238E27FC236}">
                <a16:creationId xmlns:a16="http://schemas.microsoft.com/office/drawing/2014/main" id="{88F73A88-367E-415E-AFE3-EB27ECE1878A}"/>
              </a:ext>
            </a:extLst>
          </p:cNvPr>
          <p:cNvSpPr>
            <a:spLocks noGrp="1"/>
          </p:cNvSpPr>
          <p:nvPr>
            <p:ph idx="1"/>
          </p:nvPr>
        </p:nvSpPr>
        <p:spPr>
          <a:xfrm>
            <a:off x="4951048" y="804333"/>
            <a:ext cx="6306003" cy="5249334"/>
          </a:xfrm>
        </p:spPr>
        <p:txBody>
          <a:bodyPr anchor="ctr">
            <a:normAutofit/>
          </a:bodyPr>
          <a:lstStyle/>
          <a:p>
            <a:r>
              <a:rPr lang="en-US" b="1" dirty="0"/>
              <a:t>Confidence Score = </a:t>
            </a:r>
            <a:r>
              <a:rPr lang="en-US" b="1" dirty="0" err="1"/>
              <a:t>Pr</a:t>
            </a:r>
            <a:r>
              <a:rPr lang="en-US" b="1" dirty="0"/>
              <a:t>(Object) * </a:t>
            </a:r>
            <a:r>
              <a:rPr lang="en-US" b="1" dirty="0" err="1"/>
              <a:t>IoU</a:t>
            </a:r>
            <a:endParaRPr lang="en-US" dirty="0"/>
          </a:p>
        </p:txBody>
      </p:sp>
    </p:spTree>
    <p:extLst>
      <p:ext uri="{BB962C8B-B14F-4D97-AF65-F5344CB8AC3E}">
        <p14:creationId xmlns:p14="http://schemas.microsoft.com/office/powerpoint/2010/main" val="248263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415CD-0ADE-49BB-A9F7-1250961A45DE}"/>
              </a:ext>
            </a:extLst>
          </p:cNvPr>
          <p:cNvSpPr>
            <a:spLocks noGrp="1"/>
          </p:cNvSpPr>
          <p:nvPr>
            <p:ph type="title"/>
          </p:nvPr>
        </p:nvSpPr>
        <p:spPr>
          <a:xfrm>
            <a:off x="964788" y="804333"/>
            <a:ext cx="3391900" cy="5249334"/>
          </a:xfrm>
        </p:spPr>
        <p:txBody>
          <a:bodyPr>
            <a:normAutofit/>
          </a:bodyPr>
          <a:lstStyle/>
          <a:p>
            <a:pPr algn="r"/>
            <a:r>
              <a:rPr lang="en-US" dirty="0">
                <a:solidFill>
                  <a:srgbClr val="FFFFFF"/>
                </a:solidFill>
              </a:rPr>
              <a:t>evaluating YOLO.</a:t>
            </a:r>
          </a:p>
        </p:txBody>
      </p:sp>
      <p:sp>
        <p:nvSpPr>
          <p:cNvPr id="3" name="Content Placeholder 2">
            <a:extLst>
              <a:ext uri="{FF2B5EF4-FFF2-40B4-BE49-F238E27FC236}">
                <a16:creationId xmlns:a16="http://schemas.microsoft.com/office/drawing/2014/main" id="{F68C6633-C114-4BB2-9D3A-BCF95F9F6ADD}"/>
              </a:ext>
            </a:extLst>
          </p:cNvPr>
          <p:cNvSpPr>
            <a:spLocks noGrp="1"/>
          </p:cNvSpPr>
          <p:nvPr>
            <p:ph idx="1"/>
          </p:nvPr>
        </p:nvSpPr>
        <p:spPr>
          <a:xfrm>
            <a:off x="4951048" y="804333"/>
            <a:ext cx="6306003" cy="5249334"/>
          </a:xfrm>
        </p:spPr>
        <p:txBody>
          <a:bodyPr anchor="ctr">
            <a:normAutofit/>
          </a:bodyPr>
          <a:lstStyle/>
          <a:p>
            <a:r>
              <a:rPr lang="en-US" b="1" dirty="0"/>
              <a:t>Y</a:t>
            </a:r>
            <a:r>
              <a:rPr lang="en-US" dirty="0"/>
              <a:t>=</a:t>
            </a:r>
            <a:r>
              <a:rPr lang="en-US" b="1" dirty="0"/>
              <a:t>S x S x (B * 5 + C).</a:t>
            </a:r>
          </a:p>
          <a:p>
            <a:r>
              <a:rPr lang="en-US" dirty="0"/>
              <a:t> The main task of the YOLO network is to create this tensor </a:t>
            </a:r>
            <a:r>
              <a:rPr lang="en-US" b="1" dirty="0"/>
              <a:t>Y</a:t>
            </a:r>
            <a:r>
              <a:rPr lang="en-US" dirty="0"/>
              <a:t> for the given image.</a:t>
            </a:r>
          </a:p>
        </p:txBody>
      </p:sp>
    </p:spTree>
    <p:extLst>
      <p:ext uri="{BB962C8B-B14F-4D97-AF65-F5344CB8AC3E}">
        <p14:creationId xmlns:p14="http://schemas.microsoft.com/office/powerpoint/2010/main" val="350966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46B99-7C12-4AA4-8935-2042D9E4E1EF}"/>
              </a:ext>
            </a:extLst>
          </p:cNvPr>
          <p:cNvSpPr>
            <a:spLocks noGrp="1"/>
          </p:cNvSpPr>
          <p:nvPr>
            <p:ph type="title"/>
          </p:nvPr>
        </p:nvSpPr>
        <p:spPr>
          <a:xfrm>
            <a:off x="964788" y="804333"/>
            <a:ext cx="3391900" cy="5249334"/>
          </a:xfrm>
        </p:spPr>
        <p:txBody>
          <a:bodyPr>
            <a:normAutofit/>
          </a:bodyPr>
          <a:lstStyle/>
          <a:p>
            <a:pPr algn="r"/>
            <a:r>
              <a:rPr lang="en-US" b="1">
                <a:solidFill>
                  <a:srgbClr val="FFFFFF"/>
                </a:solidFill>
              </a:rPr>
              <a:t>evaluating YOLO.</a:t>
            </a:r>
          </a:p>
        </p:txBody>
      </p:sp>
      <p:sp>
        <p:nvSpPr>
          <p:cNvPr id="3" name="Content Placeholder 2">
            <a:extLst>
              <a:ext uri="{FF2B5EF4-FFF2-40B4-BE49-F238E27FC236}">
                <a16:creationId xmlns:a16="http://schemas.microsoft.com/office/drawing/2014/main" id="{D0D671F8-661B-499E-805B-1D46049ED3E6}"/>
              </a:ext>
            </a:extLst>
          </p:cNvPr>
          <p:cNvSpPr>
            <a:spLocks noGrp="1"/>
          </p:cNvSpPr>
          <p:nvPr>
            <p:ph idx="1"/>
          </p:nvPr>
        </p:nvSpPr>
        <p:spPr>
          <a:xfrm>
            <a:off x="4951048" y="804333"/>
            <a:ext cx="6306003" cy="5249334"/>
          </a:xfrm>
        </p:spPr>
        <p:txBody>
          <a:bodyPr anchor="ctr">
            <a:normAutofit/>
          </a:bodyPr>
          <a:lstStyle/>
          <a:p>
            <a:r>
              <a:rPr lang="en-US" dirty="0"/>
              <a:t>Next Yolo take the feature map from 2 layer pervious and up sample it by 2×. Yolo also take a feature map from earlier in the network and merge it with up sampled features using concatenation.</a:t>
            </a:r>
          </a:p>
          <a:p>
            <a:r>
              <a:rPr lang="en-US" dirty="0"/>
              <a:t>Then add a few more convolutional layers to process this combined feature map, and eventually predict a similar tensor (Y), although now twice the size.</a:t>
            </a:r>
          </a:p>
          <a:p>
            <a:r>
              <a:rPr lang="en-US" dirty="0"/>
              <a:t>Perform the same design one more time to predict boxes for the final scale.</a:t>
            </a:r>
          </a:p>
        </p:txBody>
      </p:sp>
    </p:spTree>
    <p:extLst>
      <p:ext uri="{BB962C8B-B14F-4D97-AF65-F5344CB8AC3E}">
        <p14:creationId xmlns:p14="http://schemas.microsoft.com/office/powerpoint/2010/main" val="3742003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F1D1-AB78-49E9-B8DE-ECE885443A8B}"/>
              </a:ext>
            </a:extLst>
          </p:cNvPr>
          <p:cNvSpPr>
            <a:spLocks noGrp="1"/>
          </p:cNvSpPr>
          <p:nvPr>
            <p:ph type="title"/>
          </p:nvPr>
        </p:nvSpPr>
        <p:spPr>
          <a:xfrm>
            <a:off x="1024129" y="585216"/>
            <a:ext cx="3779085" cy="1499616"/>
          </a:xfrm>
        </p:spPr>
        <p:txBody>
          <a:bodyPr vert="horz" lIns="91440" tIns="45720" rIns="91440" bIns="45720" rtlCol="0">
            <a:normAutofit/>
          </a:bodyPr>
          <a:lstStyle/>
          <a:p>
            <a:r>
              <a:rPr lang="en-US" sz="3900" spc="200" dirty="0" err="1">
                <a:solidFill>
                  <a:srgbClr val="FFFFFF"/>
                </a:solidFill>
              </a:rPr>
              <a:t>YoLO</a:t>
            </a:r>
            <a:r>
              <a:rPr lang="en-US" sz="3900" spc="200" dirty="0">
                <a:solidFill>
                  <a:srgbClr val="FFFFFF"/>
                </a:solidFill>
              </a:rPr>
              <a:t> V3 Lose function equation.</a:t>
            </a:r>
            <a:endParaRPr lang="en-US" sz="3900" kern="1200" cap="all" spc="200" baseline="0" dirty="0">
              <a:solidFill>
                <a:srgbClr val="FFFFFF"/>
              </a:solidFill>
              <a:latin typeface="+mj-lt"/>
              <a:ea typeface="+mj-ea"/>
              <a:cs typeface="+mj-cs"/>
            </a:endParaRPr>
          </a:p>
        </p:txBody>
      </p:sp>
      <p:cxnSp>
        <p:nvCxnSpPr>
          <p:cNvPr id="21" name="Straight Connector 2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B70DAAE-D70B-44F9-8A72-F6609360296D}"/>
              </a:ext>
            </a:extLst>
          </p:cNvPr>
          <p:cNvSpPr>
            <a:spLocks noGrp="1"/>
          </p:cNvSpPr>
          <p:nvPr>
            <p:ph idx="1"/>
          </p:nvPr>
        </p:nvSpPr>
        <p:spPr>
          <a:xfrm>
            <a:off x="1024129" y="2286000"/>
            <a:ext cx="3791711" cy="3931920"/>
          </a:xfrm>
        </p:spPr>
        <p:txBody>
          <a:bodyPr>
            <a:normAutofit/>
          </a:bodyPr>
          <a:lstStyle/>
          <a:p>
            <a:r>
              <a:rPr lang="en-US" dirty="0">
                <a:solidFill>
                  <a:srgbClr val="FFFFFF"/>
                </a:solidFill>
              </a:rPr>
              <a:t>Classification Loss: It the sum of squared error between the class probabilities of predicted class and actual class. It is the sum of the classification losses of each cell.</a:t>
            </a:r>
          </a:p>
          <a:p>
            <a:r>
              <a:rPr lang="en-US" dirty="0">
                <a:solidFill>
                  <a:srgbClr val="FFFFFF"/>
                </a:solidFill>
              </a:rPr>
              <a:t>Localization Loss: It is the sum of squared error between the coordinates, height, and width of predicted and actual boxes.</a:t>
            </a:r>
          </a:p>
          <a:p>
            <a:r>
              <a:rPr lang="en-US" dirty="0">
                <a:solidFill>
                  <a:srgbClr val="FFFFFF"/>
                </a:solidFill>
              </a:rPr>
              <a:t>Confidence Loss.</a:t>
            </a:r>
          </a:p>
          <a:p>
            <a:endParaRPr lang="en-US" dirty="0">
              <a:solidFill>
                <a:srgbClr val="FFFFFF"/>
              </a:solidFill>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36024E69-6540-4EA6-A78D-C01DCCA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94447"/>
            <a:ext cx="5455921" cy="3669106"/>
          </a:xfrm>
          <a:prstGeom prst="rect">
            <a:avLst/>
          </a:prstGeom>
        </p:spPr>
      </p:pic>
    </p:spTree>
    <p:extLst>
      <p:ext uri="{BB962C8B-B14F-4D97-AF65-F5344CB8AC3E}">
        <p14:creationId xmlns:p14="http://schemas.microsoft.com/office/powerpoint/2010/main" val="49836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877CE-C51A-4D83-9493-9C00B57A8E19}"/>
              </a:ext>
            </a:extLst>
          </p:cNvPr>
          <p:cNvSpPr>
            <a:spLocks noGrp="1"/>
          </p:cNvSpPr>
          <p:nvPr>
            <p:ph type="title"/>
          </p:nvPr>
        </p:nvSpPr>
        <p:spPr>
          <a:xfrm>
            <a:off x="1024128" y="4911819"/>
            <a:ext cx="9720072" cy="1499616"/>
          </a:xfrm>
        </p:spPr>
        <p:txBody>
          <a:bodyPr>
            <a:normAutofit/>
          </a:bodyPr>
          <a:lstStyle/>
          <a:p>
            <a:r>
              <a:rPr lang="en-US" b="1">
                <a:solidFill>
                  <a:srgbClr val="FFFFFF"/>
                </a:solidFill>
              </a:rPr>
              <a:t>Basics of Hough line Method</a:t>
            </a:r>
            <a:endParaRPr lang="en-US">
              <a:solidFill>
                <a:srgbClr val="FFFFFF"/>
              </a:solidFill>
            </a:endParaRPr>
          </a:p>
        </p:txBody>
      </p:sp>
      <p:sp>
        <p:nvSpPr>
          <p:cNvPr id="3" name="Content Placeholder 2">
            <a:extLst>
              <a:ext uri="{FF2B5EF4-FFF2-40B4-BE49-F238E27FC236}">
                <a16:creationId xmlns:a16="http://schemas.microsoft.com/office/drawing/2014/main" id="{593778B9-6FF2-441F-8C1B-D4D41A8901D8}"/>
              </a:ext>
            </a:extLst>
          </p:cNvPr>
          <p:cNvSpPr>
            <a:spLocks noGrp="1"/>
          </p:cNvSpPr>
          <p:nvPr>
            <p:ph idx="1"/>
          </p:nvPr>
        </p:nvSpPr>
        <p:spPr>
          <a:xfrm>
            <a:off x="1024129" y="643467"/>
            <a:ext cx="4750138" cy="3606798"/>
          </a:xfrm>
        </p:spPr>
        <p:txBody>
          <a:bodyPr anchor="ctr">
            <a:normAutofit/>
          </a:bodyPr>
          <a:lstStyle/>
          <a:p>
            <a:r>
              <a:rPr lang="en-US" sz="2000"/>
              <a:t>A line can be represented as y = mx + c or in parametric form, as r = xcosθ + ysinθ where r is the perpendicular distance from origin to the line, and θ is the angle formed by this perpendicular line and horizontal axis measured in counter-clockwise ( That direction varies on how you represent the coordinate system. This representation is used in OpenCV).</a:t>
            </a:r>
          </a:p>
          <a:p>
            <a:r>
              <a:rPr lang="en-US" sz="2000"/>
              <a:t>So Any line can be represented in these two terms, (r, θ).</a:t>
            </a:r>
          </a:p>
        </p:txBody>
      </p:sp>
      <p:pic>
        <p:nvPicPr>
          <p:cNvPr id="5" name="Picture 4" descr="A close up of a logo&#10;&#10;Description automatically generated">
            <a:extLst>
              <a:ext uri="{FF2B5EF4-FFF2-40B4-BE49-F238E27FC236}">
                <a16:creationId xmlns:a16="http://schemas.microsoft.com/office/drawing/2014/main" id="{E8BA3209-EC4E-43F5-BF4C-C12AB425B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710" y="643467"/>
            <a:ext cx="3787137" cy="3606798"/>
          </a:xfrm>
          <a:prstGeom prst="rect">
            <a:avLst/>
          </a:prstGeom>
        </p:spPr>
      </p:pic>
      <p:cxnSp>
        <p:nvCxnSpPr>
          <p:cNvPr id="21" name="Straight Connector 20">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92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10CD-3B2C-4BB3-AEDE-95F5F0F067E4}"/>
              </a:ext>
            </a:extLst>
          </p:cNvPr>
          <p:cNvSpPr>
            <a:spLocks noGrp="1"/>
          </p:cNvSpPr>
          <p:nvPr>
            <p:ph type="title"/>
          </p:nvPr>
        </p:nvSpPr>
        <p:spPr>
          <a:xfrm>
            <a:off x="1024128" y="585216"/>
            <a:ext cx="9720072" cy="1499616"/>
          </a:xfrm>
        </p:spPr>
        <p:txBody>
          <a:bodyPr>
            <a:normAutofit/>
          </a:bodyPr>
          <a:lstStyle/>
          <a:p>
            <a:r>
              <a:rPr lang="en-US" dirty="0"/>
              <a:t>How Hough Line Work</a:t>
            </a:r>
          </a:p>
        </p:txBody>
      </p:sp>
      <p:graphicFrame>
        <p:nvGraphicFramePr>
          <p:cNvPr id="13" name="Content Placeholder 2">
            <a:extLst>
              <a:ext uri="{FF2B5EF4-FFF2-40B4-BE49-F238E27FC236}">
                <a16:creationId xmlns:a16="http://schemas.microsoft.com/office/drawing/2014/main" id="{92A9E99C-50D2-4A6D-B8EA-C5665B1CF165}"/>
              </a:ext>
            </a:extLst>
          </p:cNvPr>
          <p:cNvGraphicFramePr>
            <a:graphicFrameLocks noGrp="1"/>
          </p:cNvGraphicFramePr>
          <p:nvPr>
            <p:ph idx="1"/>
            <p:extLst>
              <p:ext uri="{D42A27DB-BD31-4B8C-83A1-F6EECF244321}">
                <p14:modId xmlns:p14="http://schemas.microsoft.com/office/powerpoint/2010/main" val="113270712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26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0-08-15 22-41-28">
            <a:hlinkClick r:id="" action="ppaction://media"/>
            <a:extLst>
              <a:ext uri="{FF2B5EF4-FFF2-40B4-BE49-F238E27FC236}">
                <a16:creationId xmlns:a16="http://schemas.microsoft.com/office/drawing/2014/main" id="{4677EE9F-E67A-41AD-8D57-235A65A096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43508"/>
          </a:xfrm>
        </p:spPr>
      </p:pic>
    </p:spTree>
    <p:extLst>
      <p:ext uri="{BB962C8B-B14F-4D97-AF65-F5344CB8AC3E}">
        <p14:creationId xmlns:p14="http://schemas.microsoft.com/office/powerpoint/2010/main" val="361365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80FA90-38A7-4052-9A9E-AA298145FE4E}"/>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Sample From run</a:t>
            </a:r>
          </a:p>
        </p:txBody>
      </p:sp>
      <p:sp useBgFill="1">
        <p:nvSpPr>
          <p:cNvPr id="39" name="Rectangle 29">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B608B4-46B6-4B6A-BF91-792116E3E918}"/>
              </a:ext>
            </a:extLst>
          </p:cNvPr>
          <p:cNvPicPr/>
          <p:nvPr/>
        </p:nvPicPr>
        <p:blipFill>
          <a:blip r:embed="rId2">
            <a:extLst>
              <a:ext uri="{28A0092B-C50C-407E-A947-70E740481C1C}">
                <a14:useLocalDpi xmlns:a14="http://schemas.microsoft.com/office/drawing/2010/main" val="0"/>
              </a:ext>
            </a:extLst>
          </a:blip>
          <a:srcRect l="5609" t="28506" r="7693" b="23602"/>
          <a:stretch>
            <a:fillRect/>
          </a:stretch>
        </p:blipFill>
        <p:spPr bwMode="auto">
          <a:xfrm>
            <a:off x="634276" y="909846"/>
            <a:ext cx="10917644" cy="3392387"/>
          </a:xfrm>
          <a:prstGeom prst="rect">
            <a:avLst/>
          </a:prstGeom>
          <a:noFill/>
        </p:spPr>
      </p:pic>
    </p:spTree>
    <p:extLst>
      <p:ext uri="{BB962C8B-B14F-4D97-AF65-F5344CB8AC3E}">
        <p14:creationId xmlns:p14="http://schemas.microsoft.com/office/powerpoint/2010/main" val="310585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05D09-0238-4AEE-9971-1C753C410EB2}"/>
              </a:ext>
            </a:extLst>
          </p:cNvPr>
          <p:cNvSpPr>
            <a:spLocks noGrp="1"/>
          </p:cNvSpPr>
          <p:nvPr>
            <p:ph type="title"/>
          </p:nvPr>
        </p:nvSpPr>
        <p:spPr>
          <a:xfrm>
            <a:off x="33921" y="804333"/>
            <a:ext cx="3391900" cy="5249334"/>
          </a:xfrm>
        </p:spPr>
        <p:txBody>
          <a:bodyPr>
            <a:normAutofit/>
          </a:bodyPr>
          <a:lstStyle/>
          <a:p>
            <a:pPr algn="r"/>
            <a:r>
              <a:rPr lang="en-US">
                <a:solidFill>
                  <a:srgbClr val="FFFFFF"/>
                </a:solidFill>
              </a:rPr>
              <a:t>PROBLEM</a:t>
            </a:r>
          </a:p>
        </p:txBody>
      </p:sp>
      <p:sp>
        <p:nvSpPr>
          <p:cNvPr id="3" name="Content Placeholder 2">
            <a:extLst>
              <a:ext uri="{FF2B5EF4-FFF2-40B4-BE49-F238E27FC236}">
                <a16:creationId xmlns:a16="http://schemas.microsoft.com/office/drawing/2014/main" id="{90D2DE9C-2AE6-4480-AD37-264CAB235A6E}"/>
              </a:ext>
            </a:extLst>
          </p:cNvPr>
          <p:cNvSpPr>
            <a:spLocks noGrp="1"/>
          </p:cNvSpPr>
          <p:nvPr>
            <p:ph idx="1"/>
          </p:nvPr>
        </p:nvSpPr>
        <p:spPr>
          <a:xfrm>
            <a:off x="4951048" y="804333"/>
            <a:ext cx="6306003" cy="5249334"/>
          </a:xfrm>
        </p:spPr>
        <p:txBody>
          <a:bodyPr anchor="ctr">
            <a:normAutofit/>
          </a:bodyPr>
          <a:lstStyle/>
          <a:p>
            <a:r>
              <a:rPr lang="en-GB" dirty="0"/>
              <a:t>The main problem is that learning Piano is taking too much time.</a:t>
            </a:r>
            <a:endParaRPr lang="en-US" dirty="0"/>
          </a:p>
        </p:txBody>
      </p:sp>
    </p:spTree>
    <p:extLst>
      <p:ext uri="{BB962C8B-B14F-4D97-AF65-F5344CB8AC3E}">
        <p14:creationId xmlns:p14="http://schemas.microsoft.com/office/powerpoint/2010/main" val="2577894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31F5-CB94-4620-B561-F3594154232F}"/>
              </a:ext>
            </a:extLst>
          </p:cNvPr>
          <p:cNvSpPr>
            <a:spLocks noGrp="1"/>
          </p:cNvSpPr>
          <p:nvPr>
            <p:ph type="title"/>
          </p:nvPr>
        </p:nvSpPr>
        <p:spPr>
          <a:xfrm>
            <a:off x="1024128" y="585216"/>
            <a:ext cx="6066818" cy="1499616"/>
          </a:xfrm>
        </p:spPr>
        <p:txBody>
          <a:bodyPr>
            <a:normAutofit/>
          </a:bodyPr>
          <a:lstStyle/>
          <a:p>
            <a:r>
              <a:rPr lang="en-US"/>
              <a:t>Functional Requirement Of the gloves </a:t>
            </a:r>
          </a:p>
        </p:txBody>
      </p:sp>
      <p:sp>
        <p:nvSpPr>
          <p:cNvPr id="3" name="Content Placeholder 2">
            <a:extLst>
              <a:ext uri="{FF2B5EF4-FFF2-40B4-BE49-F238E27FC236}">
                <a16:creationId xmlns:a16="http://schemas.microsoft.com/office/drawing/2014/main" id="{5020AB44-9709-4B89-B46B-B1D2F73CF608}"/>
              </a:ext>
            </a:extLst>
          </p:cNvPr>
          <p:cNvSpPr>
            <a:spLocks noGrp="1"/>
          </p:cNvSpPr>
          <p:nvPr>
            <p:ph idx="1"/>
          </p:nvPr>
        </p:nvSpPr>
        <p:spPr>
          <a:xfrm>
            <a:off x="1024128" y="2286000"/>
            <a:ext cx="6066818" cy="4023360"/>
          </a:xfrm>
        </p:spPr>
        <p:txBody>
          <a:bodyPr>
            <a:normAutofit/>
          </a:bodyPr>
          <a:lstStyle/>
          <a:p>
            <a:r>
              <a:rPr lang="en-US" dirty="0"/>
              <a:t>1.Run the note on the gloves motor through vibration.</a:t>
            </a:r>
          </a:p>
          <a:p>
            <a:r>
              <a:rPr lang="en-US" dirty="0"/>
              <a:t> 2. Active the cross-ponding motor to the finger depending on the coming signal.</a:t>
            </a:r>
          </a:p>
          <a:p>
            <a:r>
              <a:rPr lang="en-US" dirty="0"/>
              <a:t> 3.The motors on the gloves should only run when It have the signal. </a:t>
            </a:r>
          </a:p>
          <a:p>
            <a:r>
              <a:rPr lang="en-US" dirty="0"/>
              <a:t> 4.The gloves should not miss any coming signal and detect all moldy on the note. </a:t>
            </a:r>
          </a:p>
          <a:p>
            <a:r>
              <a:rPr lang="en-US" dirty="0"/>
              <a:t>5. The gloves should stop vibrating after certain time.</a:t>
            </a:r>
          </a:p>
          <a:p>
            <a:endParaRPr lang="en-US" dirty="0"/>
          </a:p>
        </p:txBody>
      </p:sp>
      <p:pic>
        <p:nvPicPr>
          <p:cNvPr id="19" name="Picture 18" descr="A picture containing bicycle, sitting, small, wearing&#10;&#10;Description automatically generated">
            <a:extLst>
              <a:ext uri="{FF2B5EF4-FFF2-40B4-BE49-F238E27FC236}">
                <a16:creationId xmlns:a16="http://schemas.microsoft.com/office/drawing/2014/main" id="{9EAC0AFB-40E0-415D-8CA0-1617247064E6}"/>
              </a:ext>
            </a:extLst>
          </p:cNvPr>
          <p:cNvPicPr/>
          <p:nvPr/>
        </p:nvPicPr>
        <p:blipFill rotWithShape="1">
          <a:blip r:embed="rId2" cstate="print">
            <a:extLst>
              <a:ext uri="{28A0092B-C50C-407E-A947-70E740481C1C}">
                <a14:useLocalDpi xmlns:a14="http://schemas.microsoft.com/office/drawing/2010/main" val="0"/>
              </a:ext>
            </a:extLst>
          </a:blip>
          <a:srcRect l="3342" r="6452"/>
          <a:stretch/>
        </p:blipFill>
        <p:spPr>
          <a:xfrm>
            <a:off x="7552266" y="10"/>
            <a:ext cx="4639733" cy="6857990"/>
          </a:xfrm>
          <a:prstGeom prst="rect">
            <a:avLst/>
          </a:prstGeom>
        </p:spPr>
      </p:pic>
    </p:spTree>
    <p:extLst>
      <p:ext uri="{BB962C8B-B14F-4D97-AF65-F5344CB8AC3E}">
        <p14:creationId xmlns:p14="http://schemas.microsoft.com/office/powerpoint/2010/main" val="173427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0CA93-0F66-4C77-9548-C534E6031A95}"/>
              </a:ext>
            </a:extLst>
          </p:cNvPr>
          <p:cNvSpPr>
            <a:spLocks noGrp="1"/>
          </p:cNvSpPr>
          <p:nvPr>
            <p:ph type="title"/>
          </p:nvPr>
        </p:nvSpPr>
        <p:spPr>
          <a:xfrm>
            <a:off x="964788" y="804333"/>
            <a:ext cx="3391900" cy="5249334"/>
          </a:xfrm>
        </p:spPr>
        <p:txBody>
          <a:bodyPr>
            <a:normAutofit/>
          </a:bodyPr>
          <a:lstStyle/>
          <a:p>
            <a:pPr algn="r"/>
            <a:r>
              <a:rPr lang="en-GB" dirty="0"/>
              <a:t>Components Used in the gloves </a:t>
            </a:r>
            <a:endParaRPr lang="en-US" dirty="0"/>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375676-1FEE-428E-A85A-6EE124C50898}"/>
              </a:ext>
            </a:extLst>
          </p:cNvPr>
          <p:cNvSpPr>
            <a:spLocks noGrp="1"/>
          </p:cNvSpPr>
          <p:nvPr>
            <p:ph idx="1"/>
          </p:nvPr>
        </p:nvSpPr>
        <p:spPr>
          <a:xfrm>
            <a:off x="4999330" y="804333"/>
            <a:ext cx="6257721" cy="5249334"/>
          </a:xfrm>
        </p:spPr>
        <p:txBody>
          <a:bodyPr anchor="ctr">
            <a:normAutofit/>
          </a:bodyPr>
          <a:lstStyle/>
          <a:p>
            <a:r>
              <a:rPr lang="en-GB" dirty="0"/>
              <a:t>1-Vibrating DC-motors</a:t>
            </a:r>
            <a:endParaRPr lang="en-US" dirty="0"/>
          </a:p>
          <a:p>
            <a:r>
              <a:rPr lang="en-GB" dirty="0"/>
              <a:t>2-Printed circuit board</a:t>
            </a:r>
            <a:endParaRPr lang="en-US" dirty="0"/>
          </a:p>
          <a:p>
            <a:r>
              <a:rPr lang="en-GB" dirty="0"/>
              <a:t>3-Diodes</a:t>
            </a:r>
            <a:endParaRPr lang="en-US" dirty="0"/>
          </a:p>
          <a:p>
            <a:r>
              <a:rPr lang="en-GB" dirty="0"/>
              <a:t>4-Arduino Nano</a:t>
            </a:r>
            <a:endParaRPr lang="en-US" dirty="0"/>
          </a:p>
          <a:p>
            <a:r>
              <a:rPr lang="en-GB" dirty="0"/>
              <a:t>5-Gloves</a:t>
            </a:r>
            <a:endParaRPr lang="en-US" dirty="0"/>
          </a:p>
          <a:p>
            <a:endParaRPr lang="en-US" dirty="0"/>
          </a:p>
        </p:txBody>
      </p:sp>
    </p:spTree>
    <p:extLst>
      <p:ext uri="{BB962C8B-B14F-4D97-AF65-F5344CB8AC3E}">
        <p14:creationId xmlns:p14="http://schemas.microsoft.com/office/powerpoint/2010/main" val="301152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31886-1D32-4C89-975F-85C7399F5DC7}"/>
              </a:ext>
            </a:extLst>
          </p:cNvPr>
          <p:cNvSpPr>
            <a:spLocks noGrp="1"/>
          </p:cNvSpPr>
          <p:nvPr>
            <p:ph type="title"/>
          </p:nvPr>
        </p:nvSpPr>
        <p:spPr>
          <a:xfrm>
            <a:off x="1024129" y="585216"/>
            <a:ext cx="3779085" cy="1499616"/>
          </a:xfrm>
        </p:spPr>
        <p:txBody>
          <a:bodyPr>
            <a:normAutofit/>
          </a:bodyPr>
          <a:lstStyle/>
          <a:p>
            <a:r>
              <a:rPr lang="en-GB" b="1">
                <a:solidFill>
                  <a:srgbClr val="FFFFFF"/>
                </a:solidFill>
              </a:rPr>
              <a:t>Circuit design</a:t>
            </a:r>
            <a:endParaRPr lang="en-US">
              <a:solidFill>
                <a:srgbClr val="FFFFFF"/>
              </a:solidFill>
            </a:endParaRPr>
          </a:p>
        </p:txBody>
      </p:sp>
      <p:cxnSp>
        <p:nvCxnSpPr>
          <p:cNvPr id="20" name="Straight Connector 19">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098D2D-12F5-4213-A92E-C8E9BF9BD21D}"/>
              </a:ext>
            </a:extLst>
          </p:cNvPr>
          <p:cNvSpPr>
            <a:spLocks noGrp="1"/>
          </p:cNvSpPr>
          <p:nvPr>
            <p:ph idx="1"/>
          </p:nvPr>
        </p:nvSpPr>
        <p:spPr>
          <a:xfrm>
            <a:off x="1024129" y="2286000"/>
            <a:ext cx="3791711" cy="3931920"/>
          </a:xfrm>
        </p:spPr>
        <p:txBody>
          <a:bodyPr>
            <a:normAutofit/>
          </a:bodyPr>
          <a:lstStyle/>
          <a:p>
            <a:r>
              <a:rPr lang="en-GB">
                <a:solidFill>
                  <a:srgbClr val="FFFFFF"/>
                </a:solidFill>
              </a:rPr>
              <a:t>It is required to enable 5-Motors using Arduino nano, as the operating current of the motors is too low(4uA/empirical data)(suitable for Arduino nano),I decided to take the signal out from the Arduino to directly enable the motors.</a:t>
            </a:r>
            <a:endParaRPr lang="en-US">
              <a:solidFill>
                <a:srgbClr val="FFFFFF"/>
              </a:solidFill>
            </a:endParaRPr>
          </a:p>
          <a:p>
            <a:endParaRPr lang="en-US">
              <a:solidFill>
                <a:srgbClr val="FFFFFF"/>
              </a:solidFill>
            </a:endParaRPr>
          </a:p>
        </p:txBody>
      </p:sp>
      <p:pic>
        <p:nvPicPr>
          <p:cNvPr id="4" name="Picture 3" descr="A close up of text on a white background&#10;&#10;Description automatically generated">
            <a:extLst>
              <a:ext uri="{FF2B5EF4-FFF2-40B4-BE49-F238E27FC236}">
                <a16:creationId xmlns:a16="http://schemas.microsoft.com/office/drawing/2014/main" id="{1416F8EB-B921-4F3E-A1BA-E0D06129676E}"/>
              </a:ext>
            </a:extLst>
          </p:cNvPr>
          <p:cNvPicPr/>
          <p:nvPr/>
        </p:nvPicPr>
        <p:blipFill rotWithShape="1">
          <a:blip r:embed="rId2">
            <a:extLst>
              <a:ext uri="{28A0092B-C50C-407E-A947-70E740481C1C}">
                <a14:useLocalDpi xmlns:a14="http://schemas.microsoft.com/office/drawing/2010/main" val="0"/>
              </a:ext>
            </a:extLst>
          </a:blip>
          <a:srcRect l="4528" r="6090" b="-4"/>
          <a:stretch/>
        </p:blipFill>
        <p:spPr bwMode="auto">
          <a:xfrm>
            <a:off x="6096000" y="640080"/>
            <a:ext cx="5455921" cy="5577840"/>
          </a:xfrm>
          <a:prstGeom prst="rect">
            <a:avLst/>
          </a:prstGeom>
          <a:noFill/>
        </p:spPr>
      </p:pic>
    </p:spTree>
    <p:extLst>
      <p:ext uri="{BB962C8B-B14F-4D97-AF65-F5344CB8AC3E}">
        <p14:creationId xmlns:p14="http://schemas.microsoft.com/office/powerpoint/2010/main" val="627273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36E08-6492-4A8A-8423-08F8203E7940}"/>
              </a:ext>
            </a:extLst>
          </p:cNvPr>
          <p:cNvSpPr>
            <a:spLocks noGrp="1"/>
          </p:cNvSpPr>
          <p:nvPr>
            <p:ph type="title"/>
          </p:nvPr>
        </p:nvSpPr>
        <p:spPr>
          <a:xfrm>
            <a:off x="995100" y="2414016"/>
            <a:ext cx="3779085" cy="1499616"/>
          </a:xfrm>
        </p:spPr>
        <p:txBody>
          <a:bodyPr>
            <a:normAutofit/>
          </a:bodyPr>
          <a:lstStyle/>
          <a:p>
            <a:r>
              <a:rPr lang="en-US" dirty="0">
                <a:solidFill>
                  <a:srgbClr val="FFFFFF"/>
                </a:solidFill>
              </a:rPr>
              <a:t>Gloves in the work </a:t>
            </a:r>
          </a:p>
        </p:txBody>
      </p:sp>
      <p:cxnSp>
        <p:nvCxnSpPr>
          <p:cNvPr id="13" name="Straight Connector 1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WhatsApp Video 2020-08-17 at 3.14.44 PM">
            <a:hlinkClick r:id="" action="ppaction://media"/>
            <a:extLst>
              <a:ext uri="{FF2B5EF4-FFF2-40B4-BE49-F238E27FC236}">
                <a16:creationId xmlns:a16="http://schemas.microsoft.com/office/drawing/2014/main" id="{91B962E6-CFEB-4678-B4BA-2E24A53C5C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92826" y="405863"/>
            <a:ext cx="4706546" cy="6072777"/>
          </a:xfrm>
          <a:prstGeom prst="rect">
            <a:avLst/>
          </a:prstGeom>
        </p:spPr>
      </p:pic>
    </p:spTree>
    <p:extLst>
      <p:ext uri="{BB962C8B-B14F-4D97-AF65-F5344CB8AC3E}">
        <p14:creationId xmlns:p14="http://schemas.microsoft.com/office/powerpoint/2010/main" val="207591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4C07A-2290-4A27-B51F-B038C7FC6074}"/>
              </a:ext>
            </a:extLst>
          </p:cNvPr>
          <p:cNvSpPr>
            <a:spLocks noGrp="1"/>
          </p:cNvSpPr>
          <p:nvPr>
            <p:ph type="title"/>
          </p:nvPr>
        </p:nvSpPr>
        <p:spPr>
          <a:xfrm>
            <a:off x="1024128" y="4911819"/>
            <a:ext cx="9720072" cy="1499616"/>
          </a:xfrm>
        </p:spPr>
        <p:txBody>
          <a:bodyPr>
            <a:normAutofit/>
          </a:bodyPr>
          <a:lstStyle/>
          <a:p>
            <a:r>
              <a:rPr lang="en-US">
                <a:solidFill>
                  <a:srgbClr val="FFFFFF"/>
                </a:solidFill>
              </a:rPr>
              <a:t> Future work</a:t>
            </a:r>
          </a:p>
        </p:txBody>
      </p:sp>
      <p:sp>
        <p:nvSpPr>
          <p:cNvPr id="3" name="Content Placeholder 2">
            <a:extLst>
              <a:ext uri="{FF2B5EF4-FFF2-40B4-BE49-F238E27FC236}">
                <a16:creationId xmlns:a16="http://schemas.microsoft.com/office/drawing/2014/main" id="{848AE0EF-15AE-473E-9B92-F2B89E024DE1}"/>
              </a:ext>
            </a:extLst>
          </p:cNvPr>
          <p:cNvSpPr>
            <a:spLocks noGrp="1"/>
          </p:cNvSpPr>
          <p:nvPr>
            <p:ph idx="1"/>
          </p:nvPr>
        </p:nvSpPr>
        <p:spPr>
          <a:xfrm>
            <a:off x="1024129" y="643467"/>
            <a:ext cx="4750138" cy="3606798"/>
          </a:xfrm>
        </p:spPr>
        <p:txBody>
          <a:bodyPr anchor="ctr">
            <a:normAutofit/>
          </a:bodyPr>
          <a:lstStyle/>
          <a:p>
            <a:r>
              <a:rPr lang="en-US" sz="2000" dirty="0"/>
              <a:t>In the future, we will create a mobile application that will be responsible to upload an audio or image note on the gloves and control the number of repeating notes. In addition, the gloves will be manufacture with high-quality and will be over-qualified. We will reduce its size and makes its special design.</a:t>
            </a:r>
          </a:p>
          <a:p>
            <a:endParaRPr lang="en-US" sz="2000" dirty="0"/>
          </a:p>
        </p:txBody>
      </p:sp>
      <p:pic>
        <p:nvPicPr>
          <p:cNvPr id="7" name="Graphic 6" descr="Robot">
            <a:extLst>
              <a:ext uri="{FF2B5EF4-FFF2-40B4-BE49-F238E27FC236}">
                <a16:creationId xmlns:a16="http://schemas.microsoft.com/office/drawing/2014/main" id="{20A35C1A-5D1D-495C-B43C-AF893E7588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7880" y="643467"/>
            <a:ext cx="3606798" cy="3606798"/>
          </a:xfrm>
          <a:prstGeom prst="rect">
            <a:avLst/>
          </a:prstGeom>
        </p:spPr>
      </p:pic>
      <p:cxnSp>
        <p:nvCxnSpPr>
          <p:cNvPr id="14" name="Straight Connector 13">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32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0F6644-2413-4BCB-A877-A23C93A11C31}"/>
              </a:ext>
            </a:extLst>
          </p:cNvPr>
          <p:cNvSpPr>
            <a:spLocks noGrp="1"/>
          </p:cNvSpPr>
          <p:nvPr>
            <p:ph idx="1"/>
          </p:nvPr>
        </p:nvSpPr>
        <p:spPr>
          <a:xfrm>
            <a:off x="980584" y="2926080"/>
            <a:ext cx="4520329" cy="3931920"/>
          </a:xfrm>
        </p:spPr>
        <p:txBody>
          <a:bodyPr>
            <a:normAutofit/>
          </a:bodyPr>
          <a:lstStyle/>
          <a:p>
            <a:r>
              <a:rPr lang="en-US" sz="6600" dirty="0"/>
              <a:t>Thank you </a:t>
            </a:r>
          </a:p>
        </p:txBody>
      </p:sp>
      <p:pic>
        <p:nvPicPr>
          <p:cNvPr id="7" name="Graphic 6" descr="Smiling Face with No Fill">
            <a:extLst>
              <a:ext uri="{FF2B5EF4-FFF2-40B4-BE49-F238E27FC236}">
                <a16:creationId xmlns:a16="http://schemas.microsoft.com/office/drawing/2014/main" id="{852EBD12-E8E9-4878-94C8-0CE7C24F03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8210" y="640080"/>
            <a:ext cx="5577840" cy="5577840"/>
          </a:xfrm>
          <a:prstGeom prst="rect">
            <a:avLst/>
          </a:prstGeom>
        </p:spPr>
      </p:pic>
    </p:spTree>
    <p:extLst>
      <p:ext uri="{BB962C8B-B14F-4D97-AF65-F5344CB8AC3E}">
        <p14:creationId xmlns:p14="http://schemas.microsoft.com/office/powerpoint/2010/main" val="370569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74FBC-9CFE-4879-91A2-D03A103C87BA}"/>
              </a:ext>
            </a:extLst>
          </p:cNvPr>
          <p:cNvSpPr>
            <a:spLocks noGrp="1"/>
          </p:cNvSpPr>
          <p:nvPr>
            <p:ph type="title"/>
          </p:nvPr>
        </p:nvSpPr>
        <p:spPr>
          <a:xfrm>
            <a:off x="8129872" y="643467"/>
            <a:ext cx="3473009" cy="5571066"/>
          </a:xfrm>
        </p:spPr>
        <p:txBody>
          <a:bodyPr>
            <a:normAutofit/>
          </a:bodyPr>
          <a:lstStyle/>
          <a:p>
            <a:r>
              <a:rPr lang="en-US"/>
              <a:t>Why?</a:t>
            </a:r>
          </a:p>
        </p:txBody>
      </p:sp>
      <p:cxnSp>
        <p:nvCxnSpPr>
          <p:cNvPr id="16" name="Straight Connector 15">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7BCCC1B-887A-4C54-8D11-CA10FD9B945B}"/>
              </a:ext>
            </a:extLst>
          </p:cNvPr>
          <p:cNvGraphicFramePr>
            <a:graphicFrameLocks noGrp="1"/>
          </p:cNvGraphicFramePr>
          <p:nvPr>
            <p:ph idx="1"/>
            <p:extLst>
              <p:ext uri="{D42A27DB-BD31-4B8C-83A1-F6EECF244321}">
                <p14:modId xmlns:p14="http://schemas.microsoft.com/office/powerpoint/2010/main" val="3400722663"/>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982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E0CC-9A28-4D7E-BF76-C12402139E1E}"/>
              </a:ext>
            </a:extLst>
          </p:cNvPr>
          <p:cNvSpPr>
            <a:spLocks noGrp="1"/>
          </p:cNvSpPr>
          <p:nvPr>
            <p:ph type="title"/>
          </p:nvPr>
        </p:nvSpPr>
        <p:spPr/>
        <p:txBody>
          <a:bodyPr/>
          <a:lstStyle/>
          <a:p>
            <a:r>
              <a:rPr lang="en-US" dirty="0"/>
              <a:t>Work </a:t>
            </a:r>
            <a:r>
              <a:rPr lang="en-EG" dirty="0"/>
              <a:t>Methodolgy</a:t>
            </a:r>
            <a:endParaRPr lang="en-US" dirty="0"/>
          </a:p>
        </p:txBody>
      </p:sp>
      <p:pic>
        <p:nvPicPr>
          <p:cNvPr id="4" name="Content Placeholder 3">
            <a:extLst>
              <a:ext uri="{FF2B5EF4-FFF2-40B4-BE49-F238E27FC236}">
                <a16:creationId xmlns:a16="http://schemas.microsoft.com/office/drawing/2014/main" id="{7C0DB498-CBDC-4389-AD9B-F38C8170760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0899" y="3243454"/>
            <a:ext cx="11810201" cy="1286343"/>
          </a:xfrm>
          <a:prstGeom prst="rect">
            <a:avLst/>
          </a:prstGeom>
        </p:spPr>
      </p:pic>
    </p:spTree>
    <p:extLst>
      <p:ext uri="{BB962C8B-B14F-4D97-AF65-F5344CB8AC3E}">
        <p14:creationId xmlns:p14="http://schemas.microsoft.com/office/powerpoint/2010/main" val="3173626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2E6FB-6268-4EC6-BFB1-BEFDD31618CD}"/>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Related work</a:t>
            </a:r>
          </a:p>
        </p:txBody>
      </p:sp>
      <p:sp>
        <p:nvSpPr>
          <p:cNvPr id="3" name="Content Placeholder 2">
            <a:extLst>
              <a:ext uri="{FF2B5EF4-FFF2-40B4-BE49-F238E27FC236}">
                <a16:creationId xmlns:a16="http://schemas.microsoft.com/office/drawing/2014/main" id="{7588DE1F-7627-465C-8C45-7A4155414EA8}"/>
              </a:ext>
            </a:extLst>
          </p:cNvPr>
          <p:cNvSpPr>
            <a:spLocks noGrp="1"/>
          </p:cNvSpPr>
          <p:nvPr>
            <p:ph idx="1"/>
          </p:nvPr>
        </p:nvSpPr>
        <p:spPr>
          <a:xfrm>
            <a:off x="4699818" y="640080"/>
            <a:ext cx="7172138" cy="3745107"/>
          </a:xfrm>
        </p:spPr>
        <p:txBody>
          <a:bodyPr>
            <a:normAutofit/>
          </a:bodyPr>
          <a:lstStyle/>
          <a:p>
            <a:r>
              <a:rPr lang="en-US" b="1" dirty="0">
                <a:latin typeface="Times New Roman" panose="02020603050405020304" pitchFamily="18" charset="0"/>
                <a:cs typeface="Times New Roman" panose="02020603050405020304" pitchFamily="18" charset="0"/>
              </a:rPr>
              <a:t>Title: </a:t>
            </a:r>
            <a:r>
              <a:rPr lang="en-US" dirty="0"/>
              <a:t>Mobile Music Touch</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Algorithms: Naïve Bayes, KNN and decision list</a:t>
            </a:r>
          </a:p>
          <a:p>
            <a:r>
              <a:rPr lang="en-US" b="1" dirty="0">
                <a:latin typeface="Times New Roman" panose="02020603050405020304" pitchFamily="18" charset="0"/>
                <a:cs typeface="Times New Roman" panose="02020603050405020304" pitchFamily="18" charset="0"/>
              </a:rPr>
              <a:t>Accuracy:  </a:t>
            </a:r>
          </a:p>
          <a:p>
            <a:endParaRPr lang="en-US" dirty="0"/>
          </a:p>
        </p:txBody>
      </p:sp>
      <p:pic>
        <p:nvPicPr>
          <p:cNvPr id="4" name="table">
            <a:extLst>
              <a:ext uri="{FF2B5EF4-FFF2-40B4-BE49-F238E27FC236}">
                <a16:creationId xmlns:a16="http://schemas.microsoft.com/office/drawing/2014/main" id="{F53D0BA6-2944-4F81-BA00-EF998F13CDA1}"/>
              </a:ext>
            </a:extLst>
          </p:cNvPr>
          <p:cNvPicPr>
            <a:picLocks noChangeAspect="1"/>
          </p:cNvPicPr>
          <p:nvPr/>
        </p:nvPicPr>
        <p:blipFill>
          <a:blip r:embed="rId2"/>
          <a:stretch>
            <a:fillRect/>
          </a:stretch>
        </p:blipFill>
        <p:spPr>
          <a:xfrm>
            <a:off x="4717830" y="2372079"/>
            <a:ext cx="7164131" cy="1074619"/>
          </a:xfrm>
          <a:prstGeom prst="rect">
            <a:avLst/>
          </a:prstGeom>
        </p:spPr>
      </p:pic>
    </p:spTree>
    <p:extLst>
      <p:ext uri="{BB962C8B-B14F-4D97-AF65-F5344CB8AC3E}">
        <p14:creationId xmlns:p14="http://schemas.microsoft.com/office/powerpoint/2010/main" val="266614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2F1CA-2B00-4187-86A6-F0D85F5BA887}"/>
              </a:ext>
            </a:extLst>
          </p:cNvPr>
          <p:cNvSpPr>
            <a:spLocks noGrp="1"/>
          </p:cNvSpPr>
          <p:nvPr>
            <p:ph type="title"/>
          </p:nvPr>
        </p:nvSpPr>
        <p:spPr>
          <a:xfrm>
            <a:off x="8129872" y="643467"/>
            <a:ext cx="3473009" cy="5571066"/>
          </a:xfrm>
        </p:spPr>
        <p:txBody>
          <a:bodyPr>
            <a:normAutofit/>
          </a:bodyPr>
          <a:lstStyle/>
          <a:p>
            <a:r>
              <a:rPr lang="en-US"/>
              <a:t>Related work</a:t>
            </a:r>
          </a:p>
        </p:txBody>
      </p:sp>
      <p:cxnSp>
        <p:nvCxnSpPr>
          <p:cNvPr id="18" name="Straight Connector 17">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A4E4D578-761A-4DBD-9F2F-0FD226CECAE4}"/>
              </a:ext>
            </a:extLst>
          </p:cNvPr>
          <p:cNvGraphicFramePr>
            <a:graphicFrameLocks noGrp="1"/>
          </p:cNvGraphicFramePr>
          <p:nvPr>
            <p:ph idx="1"/>
            <p:extLst>
              <p:ext uri="{D42A27DB-BD31-4B8C-83A1-F6EECF244321}">
                <p14:modId xmlns:p14="http://schemas.microsoft.com/office/powerpoint/2010/main" val="1244800327"/>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747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120AC-82C6-482E-B17A-4C476F3BEE79}"/>
              </a:ext>
            </a:extLst>
          </p:cNvPr>
          <p:cNvSpPr>
            <a:spLocks noGrp="1"/>
          </p:cNvSpPr>
          <p:nvPr>
            <p:ph type="title"/>
          </p:nvPr>
        </p:nvSpPr>
        <p:spPr>
          <a:xfrm>
            <a:off x="5258134" y="640080"/>
            <a:ext cx="6293689" cy="3652405"/>
          </a:xfrm>
        </p:spPr>
        <p:txBody>
          <a:bodyPr vert="horz" lIns="91440" tIns="45720" rIns="91440" bIns="45720" rtlCol="0" anchor="b">
            <a:normAutofit/>
          </a:bodyPr>
          <a:lstStyle/>
          <a:p>
            <a:r>
              <a:rPr lang="en-US" sz="4400" kern="1200" cap="all" spc="200" baseline="0">
                <a:solidFill>
                  <a:schemeClr val="tx1">
                    <a:lumMod val="85000"/>
                    <a:lumOff val="15000"/>
                  </a:schemeClr>
                </a:solidFill>
                <a:latin typeface="+mj-lt"/>
                <a:ea typeface="+mj-ea"/>
                <a:cs typeface="+mj-cs"/>
              </a:rPr>
              <a:t>Flow of Control </a:t>
            </a:r>
          </a:p>
        </p:txBody>
      </p:sp>
      <p:pic>
        <p:nvPicPr>
          <p:cNvPr id="9" name="Content Placeholder 8" descr="A close up of a sign&#10;&#10;Description automatically generated">
            <a:extLst>
              <a:ext uri="{FF2B5EF4-FFF2-40B4-BE49-F238E27FC236}">
                <a16:creationId xmlns:a16="http://schemas.microsoft.com/office/drawing/2014/main" id="{9B25FE60-80E1-41DD-BD8D-2270F4867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255" y="0"/>
            <a:ext cx="1866903" cy="6858000"/>
          </a:xfrm>
          <a:prstGeom prst="rect">
            <a:avLst/>
          </a:prstGeom>
        </p:spPr>
      </p:pic>
      <p:cxnSp>
        <p:nvCxnSpPr>
          <p:cNvPr id="31" name="Straight Connector 30">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32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F034F-11D1-4985-9799-BD933C8AF62D}"/>
              </a:ext>
            </a:extLst>
          </p:cNvPr>
          <p:cNvSpPr>
            <a:spLocks noGrp="1"/>
          </p:cNvSpPr>
          <p:nvPr>
            <p:ph type="title"/>
          </p:nvPr>
        </p:nvSpPr>
        <p:spPr>
          <a:xfrm>
            <a:off x="964788" y="804333"/>
            <a:ext cx="3391900" cy="5249334"/>
          </a:xfrm>
        </p:spPr>
        <p:txBody>
          <a:bodyPr>
            <a:normAutofit/>
          </a:bodyPr>
          <a:lstStyle/>
          <a:p>
            <a:pPr algn="r"/>
            <a:r>
              <a:rPr lang="en-US" dirty="0">
                <a:solidFill>
                  <a:srgbClr val="FFFFFF"/>
                </a:solidFill>
              </a:rPr>
              <a:t>How YOLO work ?</a:t>
            </a:r>
          </a:p>
        </p:txBody>
      </p:sp>
      <p:sp>
        <p:nvSpPr>
          <p:cNvPr id="3" name="Content Placeholder 2">
            <a:extLst>
              <a:ext uri="{FF2B5EF4-FFF2-40B4-BE49-F238E27FC236}">
                <a16:creationId xmlns:a16="http://schemas.microsoft.com/office/drawing/2014/main" id="{21C9CFC1-E29E-43EA-A607-AC9B35DBEFBA}"/>
              </a:ext>
            </a:extLst>
          </p:cNvPr>
          <p:cNvSpPr>
            <a:spLocks noGrp="1"/>
          </p:cNvSpPr>
          <p:nvPr>
            <p:ph idx="1"/>
          </p:nvPr>
        </p:nvSpPr>
        <p:spPr>
          <a:xfrm>
            <a:off x="4951048" y="804333"/>
            <a:ext cx="6306003" cy="5249334"/>
          </a:xfrm>
        </p:spPr>
        <p:txBody>
          <a:bodyPr anchor="ctr">
            <a:normAutofit/>
          </a:bodyPr>
          <a:lstStyle/>
          <a:p>
            <a:pPr marL="457200" indent="-457200">
              <a:buFont typeface="+mj-lt"/>
              <a:buAutoNum type="arabicPeriod"/>
            </a:pPr>
            <a:r>
              <a:rPr lang="en-US" dirty="0"/>
              <a:t>YOLO is a single-stage detector therefore it unifies all the components of object detection into the single neural network.</a:t>
            </a:r>
          </a:p>
          <a:p>
            <a:pPr marL="457200" indent="-457200">
              <a:buFont typeface="+mj-lt"/>
              <a:buAutoNum type="arabicPeriod"/>
            </a:pPr>
            <a:r>
              <a:rPr lang="en-US" dirty="0"/>
              <a:t>YOLO divides the whole image into the </a:t>
            </a:r>
            <a:r>
              <a:rPr lang="en-US" b="1" dirty="0"/>
              <a:t>S x S</a:t>
            </a:r>
            <a:r>
              <a:rPr lang="en-US" dirty="0"/>
              <a:t> grids.</a:t>
            </a:r>
          </a:p>
          <a:p>
            <a:pPr marL="457200" indent="-457200">
              <a:buFont typeface="+mj-lt"/>
              <a:buAutoNum type="arabicPeriod"/>
            </a:pPr>
            <a:r>
              <a:rPr lang="en-US" dirty="0"/>
              <a:t>Grids will be predicting </a:t>
            </a:r>
            <a:r>
              <a:rPr lang="en-US" b="1" dirty="0"/>
              <a:t>B</a:t>
            </a:r>
            <a:r>
              <a:rPr lang="en-US" dirty="0"/>
              <a:t> boundary boxes. If the center of an object falls into a Grid cell then that cell will be responsible for detecting that particular object.</a:t>
            </a:r>
          </a:p>
          <a:p>
            <a:pPr marL="457200" indent="-457200">
              <a:buFont typeface="+mj-lt"/>
              <a:buAutoNum type="arabicPeriod"/>
            </a:pPr>
            <a:r>
              <a:rPr lang="en-US" dirty="0"/>
              <a:t>The bounding box prediction has 5 components: </a:t>
            </a:r>
            <a:r>
              <a:rPr lang="en-US" i="1" dirty="0"/>
              <a:t>(x, y, w, h, confidence)</a:t>
            </a:r>
            <a:r>
              <a:rPr lang="en-US" dirty="0"/>
              <a:t>. </a:t>
            </a:r>
          </a:p>
        </p:txBody>
      </p:sp>
    </p:spTree>
    <p:extLst>
      <p:ext uri="{BB962C8B-B14F-4D97-AF65-F5344CB8AC3E}">
        <p14:creationId xmlns:p14="http://schemas.microsoft.com/office/powerpoint/2010/main" val="219450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2C6B5-51E5-4EED-AB25-C18364B62E6B}"/>
              </a:ext>
            </a:extLst>
          </p:cNvPr>
          <p:cNvSpPr>
            <a:spLocks noGrp="1"/>
          </p:cNvSpPr>
          <p:nvPr>
            <p:ph type="title"/>
          </p:nvPr>
        </p:nvSpPr>
        <p:spPr>
          <a:xfrm>
            <a:off x="964788" y="804333"/>
            <a:ext cx="3391900" cy="5249334"/>
          </a:xfrm>
        </p:spPr>
        <p:txBody>
          <a:bodyPr>
            <a:normAutofit/>
          </a:bodyPr>
          <a:lstStyle/>
          <a:p>
            <a:pPr algn="r"/>
            <a:r>
              <a:rPr lang="en-US" sz="4600" b="1">
                <a:solidFill>
                  <a:srgbClr val="FFFFFF"/>
                </a:solidFill>
              </a:rPr>
              <a:t>Intersection over Union (IoU)</a:t>
            </a:r>
            <a:br>
              <a:rPr lang="en-US" sz="4600" b="1">
                <a:solidFill>
                  <a:srgbClr val="FFFFFF"/>
                </a:solidFill>
              </a:rPr>
            </a:br>
            <a:endParaRPr lang="en-US" sz="4600">
              <a:solidFill>
                <a:srgbClr val="FFFFFF"/>
              </a:solidFill>
            </a:endParaRPr>
          </a:p>
        </p:txBody>
      </p:sp>
      <p:sp>
        <p:nvSpPr>
          <p:cNvPr id="9" name="Content Placeholder 8">
            <a:extLst>
              <a:ext uri="{FF2B5EF4-FFF2-40B4-BE49-F238E27FC236}">
                <a16:creationId xmlns:a16="http://schemas.microsoft.com/office/drawing/2014/main" id="{F799A277-91C4-4802-B854-9270994BE79A}"/>
              </a:ext>
            </a:extLst>
          </p:cNvPr>
          <p:cNvSpPr>
            <a:spLocks noGrp="1"/>
          </p:cNvSpPr>
          <p:nvPr>
            <p:ph idx="1"/>
          </p:nvPr>
        </p:nvSpPr>
        <p:spPr>
          <a:xfrm>
            <a:off x="4951048" y="804333"/>
            <a:ext cx="6306003" cy="5249334"/>
          </a:xfrm>
        </p:spPr>
        <p:txBody>
          <a:bodyPr anchor="ctr">
            <a:normAutofit/>
          </a:bodyPr>
          <a:lstStyle/>
          <a:p>
            <a:r>
              <a:rPr lang="en-US" dirty="0"/>
              <a:t>In Yolo object detection, to find out how well our boundary box is capturing the object we use the </a:t>
            </a:r>
            <a:r>
              <a:rPr lang="en-US" dirty="0" err="1"/>
              <a:t>IoU</a:t>
            </a:r>
            <a:r>
              <a:rPr lang="en-US" dirty="0"/>
              <a:t> ratio.</a:t>
            </a:r>
          </a:p>
        </p:txBody>
      </p:sp>
    </p:spTree>
    <p:extLst>
      <p:ext uri="{BB962C8B-B14F-4D97-AF65-F5344CB8AC3E}">
        <p14:creationId xmlns:p14="http://schemas.microsoft.com/office/powerpoint/2010/main" val="4373282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935</Words>
  <Application>Microsoft Office PowerPoint</Application>
  <PresentationFormat>Widescreen</PresentationFormat>
  <Paragraphs>74</Paragraphs>
  <Slides>25</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Times New Roman</vt:lpstr>
      <vt:lpstr>Tw Cen MT</vt:lpstr>
      <vt:lpstr>Tw Cen MT Condensed</vt:lpstr>
      <vt:lpstr>Wingdings 3</vt:lpstr>
      <vt:lpstr>Integral</vt:lpstr>
      <vt:lpstr>Piano Touch</vt:lpstr>
      <vt:lpstr>PROBLEM</vt:lpstr>
      <vt:lpstr>Why?</vt:lpstr>
      <vt:lpstr>Work Methodolgy</vt:lpstr>
      <vt:lpstr>Related work</vt:lpstr>
      <vt:lpstr>Related work</vt:lpstr>
      <vt:lpstr>Flow of Control </vt:lpstr>
      <vt:lpstr>How YOLO work ?</vt:lpstr>
      <vt:lpstr>Intersection over Union (IoU) </vt:lpstr>
      <vt:lpstr>Intersection over Union (IoU) Equation. </vt:lpstr>
      <vt:lpstr>Confidence Score. </vt:lpstr>
      <vt:lpstr>Confidence Score Equation. </vt:lpstr>
      <vt:lpstr>evaluating YOLO.</vt:lpstr>
      <vt:lpstr>evaluating YOLO.</vt:lpstr>
      <vt:lpstr>YoLO V3 Lose function equation.</vt:lpstr>
      <vt:lpstr>Basics of Hough line Method</vt:lpstr>
      <vt:lpstr>How Hough Line Work</vt:lpstr>
      <vt:lpstr>PowerPoint Presentation</vt:lpstr>
      <vt:lpstr>Sample From run</vt:lpstr>
      <vt:lpstr>Functional Requirement Of the gloves </vt:lpstr>
      <vt:lpstr>Components Used in the gloves </vt:lpstr>
      <vt:lpstr>Circuit design</vt:lpstr>
      <vt:lpstr>Gloves in the work </vt:lpstr>
      <vt:lpst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Piano Touch</dc:title>
  <dc:creator>khawaga khawaga</dc:creator>
  <cp:lastModifiedBy>khawaga khawaga</cp:lastModifiedBy>
  <cp:revision>7</cp:revision>
  <dcterms:created xsi:type="dcterms:W3CDTF">2020-08-18T17:00:17Z</dcterms:created>
  <dcterms:modified xsi:type="dcterms:W3CDTF">2020-08-19T07:58:10Z</dcterms:modified>
</cp:coreProperties>
</file>